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99" r:id="rId5"/>
    <p:sldId id="288" r:id="rId6"/>
    <p:sldId id="284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10" r:id="rId17"/>
    <p:sldId id="311" r:id="rId18"/>
    <p:sldId id="312" r:id="rId19"/>
    <p:sldId id="313" r:id="rId20"/>
    <p:sldId id="31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3" pos="4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  <a:srgbClr val="F5F5F5"/>
    <a:srgbClr val="D24726"/>
    <a:srgbClr val="9FCDB3"/>
    <a:srgbClr val="217346"/>
    <a:srgbClr val="000000"/>
    <a:srgbClr val="D9D9D9"/>
    <a:srgbClr val="F3F2F1"/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41" autoAdjust="0"/>
  </p:normalViewPr>
  <p:slideViewPr>
    <p:cSldViewPr snapToGrid="0">
      <p:cViewPr varScale="1">
        <p:scale>
          <a:sx n="75" d="100"/>
          <a:sy n="75" d="100"/>
        </p:scale>
        <p:origin x="54" y="78"/>
      </p:cViewPr>
      <p:guideLst>
        <p:guide orient="horz" pos="2880"/>
        <p:guide pos="4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7" d="100"/>
        <a:sy n="137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8/19/2022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8/19/2022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32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84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26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9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310" y="2484470"/>
            <a:ext cx="5463090" cy="2130561"/>
          </a:xfrm>
        </p:spPr>
        <p:txBody>
          <a:bodyPr/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CBEF536-489F-C046-89E4-0C15732FD7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792" y="138819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6400" y="448056"/>
            <a:ext cx="11214100" cy="555554"/>
          </a:xfrm>
        </p:spPr>
        <p:txBody>
          <a:bodyPr anchor="t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5327904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8/19/2022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12209E-8E76-B442-B030-6BD76BB7563A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64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DCD3EE7-B67C-4541-A9DA-51688552CF86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51F76A8-6DB7-48E4-957A-9BF0C69B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430609"/>
            <a:ext cx="6996684" cy="6400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100" y="1447800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8/19/2022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696" userDrawn="1">
          <p15:clr>
            <a:srgbClr val="F26B43"/>
          </p15:clr>
        </p15:guide>
        <p15:guide id="7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6BA8-C7A6-0F00-3C8F-3D901E02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505" y="379318"/>
            <a:ext cx="11214100" cy="55555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Satellite Positioning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2C90BA-6E25-217D-089E-CCD3F6808A9B}"/>
              </a:ext>
            </a:extLst>
          </p:cNvPr>
          <p:cNvSpPr txBox="1"/>
          <p:nvPr/>
        </p:nvSpPr>
        <p:spPr>
          <a:xfrm>
            <a:off x="4294494" y="6047915"/>
            <a:ext cx="3603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Presented By:</a:t>
            </a:r>
          </a:p>
          <a:p>
            <a:pPr algn="ctr"/>
            <a:r>
              <a:rPr lang="en-US" dirty="0"/>
              <a:t> Ajay Kumar Thapa</a:t>
            </a:r>
          </a:p>
        </p:txBody>
      </p:sp>
      <p:pic>
        <p:nvPicPr>
          <p:cNvPr id="1026" name="Picture 2" descr="Satellite positioning (GPS), advantages and disadvantages for site engineers">
            <a:extLst>
              <a:ext uri="{FF2B5EF4-FFF2-40B4-BE49-F238E27FC236}">
                <a16:creationId xmlns:a16="http://schemas.microsoft.com/office/drawing/2014/main" id="{A24C94F5-C8EA-C2BB-51DE-71D7F344E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938" y="1350353"/>
            <a:ext cx="7026123" cy="393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2F8FA7-0238-C6B2-D283-CDDA06549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93411" y="3357487"/>
            <a:ext cx="3228514" cy="2152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8E46C6-984A-B098-CC77-F2EDDF6DD6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1" t="9678" b="6638"/>
          <a:stretch/>
        </p:blipFill>
        <p:spPr>
          <a:xfrm rot="16200000">
            <a:off x="9356896" y="3357486"/>
            <a:ext cx="3228515" cy="21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46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DF86-5B8B-45C3-AFF6-EEBF93CC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40" y="448056"/>
            <a:ext cx="11153159" cy="555554"/>
          </a:xfrm>
        </p:spPr>
        <p:txBody>
          <a:bodyPr/>
          <a:lstStyle/>
          <a:p>
            <a:r>
              <a:rPr lang="en-US" dirty="0"/>
              <a:t>Data Pre-processing: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054855-F929-6DDE-33F8-D6D9EA85AA94}"/>
              </a:ext>
            </a:extLst>
          </p:cNvPr>
          <p:cNvGrpSpPr/>
          <p:nvPr/>
        </p:nvGrpSpPr>
        <p:grpSpPr>
          <a:xfrm>
            <a:off x="4165883" y="448056"/>
            <a:ext cx="10577236" cy="2280601"/>
            <a:chOff x="4345036" y="2344781"/>
            <a:chExt cx="10577236" cy="2280601"/>
          </a:xfrm>
        </p:grpSpPr>
        <p:sp>
          <p:nvSpPr>
            <p:cNvPr id="37" name="Oval 36" descr="Small circle">
              <a:extLst>
                <a:ext uri="{FF2B5EF4-FFF2-40B4-BE49-F238E27FC236}">
                  <a16:creationId xmlns:a16="http://schemas.microsoft.com/office/drawing/2014/main" id="{56B1AE10-F600-4A65-9A74-133A8065F9B1}"/>
                </a:ext>
              </a:extLst>
            </p:cNvPr>
            <p:cNvSpPr/>
            <p:nvPr/>
          </p:nvSpPr>
          <p:spPr bwMode="blackWhite">
            <a:xfrm>
              <a:off x="4378067" y="2344781"/>
              <a:ext cx="409838" cy="4098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C011E2-9496-F2D5-F2ED-937DD43BAB22}"/>
                </a:ext>
              </a:extLst>
            </p:cNvPr>
            <p:cNvGrpSpPr/>
            <p:nvPr/>
          </p:nvGrpSpPr>
          <p:grpSpPr>
            <a:xfrm>
              <a:off x="4345036" y="2359161"/>
              <a:ext cx="10577236" cy="2266221"/>
              <a:chOff x="510007" y="2209033"/>
              <a:chExt cx="10577236" cy="2266221"/>
            </a:xfrm>
          </p:grpSpPr>
          <p:sp>
            <p:nvSpPr>
              <p:cNvPr id="38" name="TextBox 37" descr="Number 2">
                <a:extLst>
                  <a:ext uri="{FF2B5EF4-FFF2-40B4-BE49-F238E27FC236}">
                    <a16:creationId xmlns:a16="http://schemas.microsoft.com/office/drawing/2014/main" id="{820B6A5B-DA9D-49DD-B07B-A45819D7AE71}"/>
                  </a:ext>
                </a:extLst>
              </p:cNvPr>
              <p:cNvSpPr txBox="1">
                <a:spLocks noChangeAspect="1"/>
              </p:cNvSpPr>
              <p:nvPr/>
            </p:nvSpPr>
            <p:spPr bwMode="blackWhite">
              <a:xfrm>
                <a:off x="510007" y="2209033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cs typeface="Segoe UI Semibold" panose="020B0702040204020203" pitchFamily="34" charset="0"/>
                  </a:rPr>
                  <a:t>b.</a:t>
                </a:r>
              </a:p>
            </p:txBody>
          </p:sp>
          <p:sp>
            <p:nvSpPr>
              <p:cNvPr id="6" name="Content Placeholder 17">
                <a:extLst>
                  <a:ext uri="{FF2B5EF4-FFF2-40B4-BE49-F238E27FC236}">
                    <a16:creationId xmlns:a16="http://schemas.microsoft.com/office/drawing/2014/main" id="{5D2AFA11-47A0-C8B4-EFFD-348F41437E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24093" y="2268233"/>
                <a:ext cx="9763150" cy="22070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ts val="18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ts val="18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ts val="18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ts val="18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ts val="18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2000"/>
                  </a:spcAft>
                  <a:buNone/>
                </a:pPr>
                <a:r>
                  <a:rPr lang="en-US" sz="2400" dirty="0">
                    <a:solidFill>
                      <a:schemeClr val="tx1"/>
                    </a:solidFill>
                    <a:cs typeface="Segoe UI Semibold"/>
                  </a:rPr>
                  <a:t>For .SBF , .NMEA files:</a:t>
                </a: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397943B-1A72-2856-A78A-91DE2A49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91" y="1243013"/>
            <a:ext cx="4637069" cy="3892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319C2-EE9F-483E-FE4A-65F7F3426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5614987"/>
            <a:ext cx="2571750" cy="981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EAFFBD-02BD-4675-AD34-7FA2B3ECF7A1}"/>
              </a:ext>
            </a:extLst>
          </p:cNvPr>
          <p:cNvSpPr txBox="1"/>
          <p:nvPr/>
        </p:nvSpPr>
        <p:spPr>
          <a:xfrm>
            <a:off x="5219592" y="3594912"/>
            <a:ext cx="435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Command Prompt:</a:t>
            </a:r>
          </a:p>
          <a:p>
            <a:r>
              <a:rPr lang="en-US" dirty="0"/>
              <a:t>copy /b  *.</a:t>
            </a:r>
            <a:r>
              <a:rPr lang="en-US" dirty="0" err="1"/>
              <a:t>nmea</a:t>
            </a:r>
            <a:r>
              <a:rPr lang="en-US" dirty="0"/>
              <a:t> </a:t>
            </a:r>
            <a:r>
              <a:rPr lang="en-US" dirty="0" err="1"/>
              <a:t>combined.nmea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D7257-8F9C-187D-EFF8-5E91188DE03E}"/>
              </a:ext>
            </a:extLst>
          </p:cNvPr>
          <p:cNvSpPr txBox="1"/>
          <p:nvPr/>
        </p:nvSpPr>
        <p:spPr>
          <a:xfrm>
            <a:off x="9442449" y="3733411"/>
            <a:ext cx="435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.</a:t>
            </a:r>
            <a:r>
              <a:rPr lang="en-US" dirty="0" err="1"/>
              <a:t>nmea</a:t>
            </a:r>
            <a:r>
              <a:rPr lang="en-US" dirty="0"/>
              <a:t>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608543-A476-3336-6444-39A51E003280}"/>
              </a:ext>
            </a:extLst>
          </p:cNvPr>
          <p:cNvCxnSpPr/>
          <p:nvPr/>
        </p:nvCxnSpPr>
        <p:spPr>
          <a:xfrm>
            <a:off x="4794360" y="3918077"/>
            <a:ext cx="491935" cy="6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A90CDE-7C9E-A59D-D7CC-CFC3E4FA8896}"/>
              </a:ext>
            </a:extLst>
          </p:cNvPr>
          <p:cNvCxnSpPr/>
          <p:nvPr/>
        </p:nvCxnSpPr>
        <p:spPr>
          <a:xfrm>
            <a:off x="8771249" y="3940087"/>
            <a:ext cx="491935" cy="6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6290A61-D8D8-F8D8-4C19-58434108B82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15419" y="4172691"/>
            <a:ext cx="2251164" cy="1798656"/>
          </a:xfrm>
          <a:prstGeom prst="bentConnector3">
            <a:avLst>
              <a:gd name="adj1" fmla="val 2179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74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 descr="Small circle">
            <a:extLst>
              <a:ext uri="{FF2B5EF4-FFF2-40B4-BE49-F238E27FC236}">
                <a16:creationId xmlns:a16="http://schemas.microsoft.com/office/drawing/2014/main" id="{3F888EEF-F922-411C-AD20-1F85707999ED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1482012" y="1222222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 descr="Number 1">
            <a:extLst>
              <a:ext uri="{FF2B5EF4-FFF2-40B4-BE49-F238E27FC236}">
                <a16:creationId xmlns:a16="http://schemas.microsoft.com/office/drawing/2014/main" id="{9CD9E4CE-FD52-4AC9-872D-25413CF33921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1482010" y="1243296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28" name="Content Placeholder 17">
            <a:extLst>
              <a:ext uri="{FF2B5EF4-FFF2-40B4-BE49-F238E27FC236}">
                <a16:creationId xmlns:a16="http://schemas.microsoft.com/office/drawing/2014/main" id="{3A4613BA-63C5-4EC3-9541-6A0AF6C960DA}"/>
              </a:ext>
            </a:extLst>
          </p:cNvPr>
          <p:cNvSpPr txBox="1">
            <a:spLocks/>
          </p:cNvSpPr>
          <p:nvPr/>
        </p:nvSpPr>
        <p:spPr>
          <a:xfrm>
            <a:off x="2070132" y="1298489"/>
            <a:ext cx="9763150" cy="22070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2400" dirty="0">
                <a:solidFill>
                  <a:schemeClr val="tx1"/>
                </a:solidFill>
                <a:cs typeface="Segoe UI Semibold"/>
              </a:rPr>
              <a:t>Data Acquisition :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2000" dirty="0">
                <a:solidFill>
                  <a:schemeClr val="tx1"/>
                </a:solidFill>
                <a:cs typeface="Segoe UI Semibold"/>
              </a:rPr>
              <a:t>Getting Familiar with the sensors, receivers and Data Logging Platforms 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08D2400-84DA-744B-97DA-016A38C65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18869" y="4846388"/>
            <a:ext cx="731520" cy="731520"/>
          </a:xfrm>
          <a:prstGeom prst="ellipse">
            <a:avLst/>
          </a:prstGeom>
          <a:solidFill>
            <a:srgbClr val="F5F5F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1C6F04-0C37-9F49-9A88-B6BDAEDEB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968947" y="4267059"/>
            <a:ext cx="731520" cy="731520"/>
          </a:xfrm>
          <a:prstGeom prst="ellipse">
            <a:avLst/>
          </a:prstGeom>
          <a:solidFill>
            <a:srgbClr val="F5F5F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765308-8C23-D1CA-4953-A6C7C3E642F2}"/>
              </a:ext>
            </a:extLst>
          </p:cNvPr>
          <p:cNvCxnSpPr>
            <a:cxnSpLocks/>
          </p:cNvCxnSpPr>
          <p:nvPr/>
        </p:nvCxnSpPr>
        <p:spPr>
          <a:xfrm>
            <a:off x="521457" y="2402000"/>
            <a:ext cx="1114908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8B3882-389E-5D2A-D510-367E12122DA0}"/>
              </a:ext>
            </a:extLst>
          </p:cNvPr>
          <p:cNvCxnSpPr>
            <a:cxnSpLocks/>
          </p:cNvCxnSpPr>
          <p:nvPr/>
        </p:nvCxnSpPr>
        <p:spPr>
          <a:xfrm>
            <a:off x="521457" y="3812764"/>
            <a:ext cx="1114908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Oval 28" descr="Small circle">
            <a:extLst>
              <a:ext uri="{FF2B5EF4-FFF2-40B4-BE49-F238E27FC236}">
                <a16:creationId xmlns:a16="http://schemas.microsoft.com/office/drawing/2014/main" id="{DF8C4F35-6A2F-E398-09A6-EBCFC16079AB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1482011" y="2566862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 descr="Small circle">
            <a:extLst>
              <a:ext uri="{FF2B5EF4-FFF2-40B4-BE49-F238E27FC236}">
                <a16:creationId xmlns:a16="http://schemas.microsoft.com/office/drawing/2014/main" id="{E4692671-2CC9-BAA7-2D29-D4E364AEC8A0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1482010" y="5319834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 descr="Small circle">
            <a:extLst>
              <a:ext uri="{FF2B5EF4-FFF2-40B4-BE49-F238E27FC236}">
                <a16:creationId xmlns:a16="http://schemas.microsoft.com/office/drawing/2014/main" id="{6EC3298E-FE3D-6B4B-4917-7CBFD39CC45E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1482010" y="3943055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 descr="Number 1">
            <a:extLst>
              <a:ext uri="{FF2B5EF4-FFF2-40B4-BE49-F238E27FC236}">
                <a16:creationId xmlns:a16="http://schemas.microsoft.com/office/drawing/2014/main" id="{C3A98F29-F9A9-633D-A35B-AA4A50DF71BB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1474849" y="2614906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32" name="Content Placeholder 17">
            <a:extLst>
              <a:ext uri="{FF2B5EF4-FFF2-40B4-BE49-F238E27FC236}">
                <a16:creationId xmlns:a16="http://schemas.microsoft.com/office/drawing/2014/main" id="{93174DA8-7CEA-79D5-284A-7FF541D4E4F5}"/>
              </a:ext>
            </a:extLst>
          </p:cNvPr>
          <p:cNvSpPr txBox="1">
            <a:spLocks/>
          </p:cNvSpPr>
          <p:nvPr/>
        </p:nvSpPr>
        <p:spPr>
          <a:xfrm>
            <a:off x="1997625" y="5361982"/>
            <a:ext cx="9763150" cy="22070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2400" dirty="0">
                <a:solidFill>
                  <a:schemeClr val="tx1"/>
                </a:solidFill>
                <a:cs typeface="Segoe UI Semibold"/>
              </a:rPr>
              <a:t>Applications :</a:t>
            </a:r>
            <a:r>
              <a:rPr lang="en-US" sz="2000" dirty="0">
                <a:solidFill>
                  <a:schemeClr val="tx1"/>
                </a:solidFill>
                <a:cs typeface="Segoe UI Semibold"/>
              </a:rPr>
              <a:t>  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2000" dirty="0">
                <a:solidFill>
                  <a:schemeClr val="tx1"/>
                </a:solidFill>
                <a:cs typeface="Segoe UI Semibold"/>
              </a:rPr>
              <a:t>Applications of RAW GNSS Data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162105-9419-8392-1B0B-5D96D35BBAD4}"/>
              </a:ext>
            </a:extLst>
          </p:cNvPr>
          <p:cNvCxnSpPr>
            <a:cxnSpLocks/>
          </p:cNvCxnSpPr>
          <p:nvPr/>
        </p:nvCxnSpPr>
        <p:spPr>
          <a:xfrm>
            <a:off x="521456" y="5212148"/>
            <a:ext cx="1114908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 descr="Number 1">
            <a:extLst>
              <a:ext uri="{FF2B5EF4-FFF2-40B4-BE49-F238E27FC236}">
                <a16:creationId xmlns:a16="http://schemas.microsoft.com/office/drawing/2014/main" id="{FEEF70A7-B987-A5C4-FB52-8FE1F33F5FCE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1491435" y="3983417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35" name="TextBox 34" descr="Number 1">
            <a:extLst>
              <a:ext uri="{FF2B5EF4-FFF2-40B4-BE49-F238E27FC236}">
                <a16:creationId xmlns:a16="http://schemas.microsoft.com/office/drawing/2014/main" id="{3156F1D1-5595-2C4A-D1F4-7805858D7A70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1499376" y="5361982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36" name="Content Placeholder 17">
            <a:extLst>
              <a:ext uri="{FF2B5EF4-FFF2-40B4-BE49-F238E27FC236}">
                <a16:creationId xmlns:a16="http://schemas.microsoft.com/office/drawing/2014/main" id="{EFABE0CA-FBE9-4E48-FBF7-49C0D6146253}"/>
              </a:ext>
            </a:extLst>
          </p:cNvPr>
          <p:cNvSpPr txBox="1">
            <a:spLocks/>
          </p:cNvSpPr>
          <p:nvPr/>
        </p:nvSpPr>
        <p:spPr>
          <a:xfrm>
            <a:off x="2076871" y="3962598"/>
            <a:ext cx="9763150" cy="22070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2400" dirty="0">
                <a:solidFill>
                  <a:schemeClr val="tx1"/>
                </a:solidFill>
                <a:cs typeface="Segoe UI Semibold"/>
              </a:rPr>
              <a:t>Data Post-processing :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2000" dirty="0">
                <a:solidFill>
                  <a:schemeClr val="tx1"/>
                </a:solidFill>
                <a:cs typeface="Segoe UI Semibold"/>
              </a:rPr>
              <a:t>Post-processing in different modes, Visualization  </a:t>
            </a:r>
          </a:p>
        </p:txBody>
      </p:sp>
      <p:sp>
        <p:nvSpPr>
          <p:cNvPr id="37" name="Content Placeholder 17">
            <a:extLst>
              <a:ext uri="{FF2B5EF4-FFF2-40B4-BE49-F238E27FC236}">
                <a16:creationId xmlns:a16="http://schemas.microsoft.com/office/drawing/2014/main" id="{2A548A09-EF82-87E2-02E2-FCE310E62D92}"/>
              </a:ext>
            </a:extLst>
          </p:cNvPr>
          <p:cNvSpPr txBox="1">
            <a:spLocks/>
          </p:cNvSpPr>
          <p:nvPr/>
        </p:nvSpPr>
        <p:spPr>
          <a:xfrm>
            <a:off x="2062971" y="2575427"/>
            <a:ext cx="9763150" cy="22070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2400" dirty="0">
                <a:solidFill>
                  <a:schemeClr val="tx1"/>
                </a:solidFill>
                <a:cs typeface="Segoe UI Semibold"/>
              </a:rPr>
              <a:t>Data Pre-processing :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2000" dirty="0">
                <a:solidFill>
                  <a:schemeClr val="tx1"/>
                </a:solidFill>
                <a:cs typeface="Segoe UI Semibold"/>
              </a:rPr>
              <a:t>Conversion of Binary Data Formats, Aggregation of SBF, NMEA File Formats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4C24BCC7-7FF8-7F02-3A7D-C9D8492A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18" y="468957"/>
            <a:ext cx="11214100" cy="55555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Satellite Positioning</a:t>
            </a:r>
          </a:p>
        </p:txBody>
      </p:sp>
    </p:spTree>
    <p:extLst>
      <p:ext uri="{BB962C8B-B14F-4D97-AF65-F5344CB8AC3E}">
        <p14:creationId xmlns:p14="http://schemas.microsoft.com/office/powerpoint/2010/main" val="3326046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DF86-5B8B-45C3-AFF6-EEBF93CC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40" y="448056"/>
            <a:ext cx="11153159" cy="555554"/>
          </a:xfrm>
        </p:spPr>
        <p:txBody>
          <a:bodyPr/>
          <a:lstStyle/>
          <a:p>
            <a:r>
              <a:rPr lang="en-US" dirty="0"/>
              <a:t>Data Post-processing: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024674-939E-54CE-A242-1F2A0E09C514}"/>
              </a:ext>
            </a:extLst>
          </p:cNvPr>
          <p:cNvGrpSpPr/>
          <p:nvPr/>
        </p:nvGrpSpPr>
        <p:grpSpPr>
          <a:xfrm>
            <a:off x="4247770" y="448056"/>
            <a:ext cx="10571191" cy="2302756"/>
            <a:chOff x="480989" y="1453749"/>
            <a:chExt cx="10571191" cy="2302756"/>
          </a:xfrm>
        </p:grpSpPr>
        <p:sp>
          <p:nvSpPr>
            <p:cNvPr id="34" name="Oval 33" descr="Small circle">
              <a:extLst>
                <a:ext uri="{FF2B5EF4-FFF2-40B4-BE49-F238E27FC236}">
                  <a16:creationId xmlns:a16="http://schemas.microsoft.com/office/drawing/2014/main" id="{1B2C9E4F-7EE0-4D8D-9272-5648B0F47BC2}"/>
                </a:ext>
              </a:extLst>
            </p:cNvPr>
            <p:cNvSpPr/>
            <p:nvPr/>
          </p:nvSpPr>
          <p:spPr bwMode="blackWhite">
            <a:xfrm>
              <a:off x="535271" y="1453749"/>
              <a:ext cx="409838" cy="4098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1">
              <a:extLst>
                <a:ext uri="{FF2B5EF4-FFF2-40B4-BE49-F238E27FC236}">
                  <a16:creationId xmlns:a16="http://schemas.microsoft.com/office/drawing/2014/main" id="{0B1B7305-0619-49EF-BD28-9928D7620FCB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480989" y="1481609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a.</a:t>
              </a:r>
            </a:p>
          </p:txBody>
        </p:sp>
        <p:sp>
          <p:nvSpPr>
            <p:cNvPr id="5" name="Content Placeholder 17">
              <a:extLst>
                <a:ext uri="{FF2B5EF4-FFF2-40B4-BE49-F238E27FC236}">
                  <a16:creationId xmlns:a16="http://schemas.microsoft.com/office/drawing/2014/main" id="{498E145D-7B42-F010-52A5-3811B8624ED3}"/>
                </a:ext>
              </a:extLst>
            </p:cNvPr>
            <p:cNvSpPr txBox="1">
              <a:spLocks/>
            </p:cNvSpPr>
            <p:nvPr/>
          </p:nvSpPr>
          <p:spPr>
            <a:xfrm>
              <a:off x="1289030" y="1549484"/>
              <a:ext cx="9763150" cy="2207021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2000"/>
                </a:spcAft>
                <a:buNone/>
              </a:pPr>
              <a:r>
                <a:rPr lang="en-US" sz="2400" dirty="0">
                  <a:solidFill>
                    <a:schemeClr val="tx1"/>
                  </a:solidFill>
                  <a:cs typeface="Segoe UI Semibold"/>
                </a:rPr>
                <a:t>General Methodology: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58B64C-F6C2-3D02-73A9-57A3A0DADF13}"/>
              </a:ext>
            </a:extLst>
          </p:cNvPr>
          <p:cNvSpPr txBox="1"/>
          <p:nvPr/>
        </p:nvSpPr>
        <p:spPr>
          <a:xfrm>
            <a:off x="2322943" y="1162566"/>
            <a:ext cx="196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Station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B2222C-F7F5-5442-47D2-7E9CE3D07037}"/>
              </a:ext>
            </a:extLst>
          </p:cNvPr>
          <p:cNvSpPr txBox="1"/>
          <p:nvPr/>
        </p:nvSpPr>
        <p:spPr>
          <a:xfrm>
            <a:off x="7569200" y="1153311"/>
            <a:ext cx="196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Rover Station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D4AD4A-8D18-8C24-8AB6-32802B204CED}"/>
              </a:ext>
            </a:extLst>
          </p:cNvPr>
          <p:cNvGrpSpPr/>
          <p:nvPr/>
        </p:nvGrpSpPr>
        <p:grpSpPr>
          <a:xfrm>
            <a:off x="1115286" y="2611398"/>
            <a:ext cx="4387011" cy="1273135"/>
            <a:chOff x="1102586" y="1531898"/>
            <a:chExt cx="4387011" cy="127313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B6EF97F-C1F5-765B-87BF-7F4FD3C2965A}"/>
                </a:ext>
              </a:extLst>
            </p:cNvPr>
            <p:cNvGrpSpPr/>
            <p:nvPr/>
          </p:nvGrpSpPr>
          <p:grpSpPr>
            <a:xfrm>
              <a:off x="1842229" y="1531898"/>
              <a:ext cx="2388811" cy="837235"/>
              <a:chOff x="2070829" y="1531898"/>
              <a:chExt cx="2388811" cy="83723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5E9CC22-4F03-021E-A679-62BD57FABC9F}"/>
                  </a:ext>
                </a:extLst>
              </p:cNvPr>
              <p:cNvGrpSpPr/>
              <p:nvPr/>
            </p:nvGrpSpPr>
            <p:grpSpPr>
              <a:xfrm>
                <a:off x="2070829" y="1904321"/>
                <a:ext cx="2388811" cy="464812"/>
                <a:chOff x="2667000" y="2286000"/>
                <a:chExt cx="2388811" cy="464812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71523067-F490-8725-C2B0-59CB6879DA66}"/>
                    </a:ext>
                  </a:extLst>
                </p:cNvPr>
                <p:cNvCxnSpPr/>
                <p:nvPr/>
              </p:nvCxnSpPr>
              <p:spPr>
                <a:xfrm>
                  <a:off x="2667000" y="2286000"/>
                  <a:ext cx="2388811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C226F3F8-A9DE-84AE-298D-37346490BA46}"/>
                    </a:ext>
                  </a:extLst>
                </p:cNvPr>
                <p:cNvGrpSpPr/>
                <p:nvPr/>
              </p:nvGrpSpPr>
              <p:grpSpPr>
                <a:xfrm>
                  <a:off x="2679700" y="2286000"/>
                  <a:ext cx="2376111" cy="464812"/>
                  <a:chOff x="2679700" y="2286000"/>
                  <a:chExt cx="2376111" cy="464812"/>
                </a:xfrm>
              </p:grpSpPr>
              <p:cxnSp>
                <p:nvCxnSpPr>
                  <p:cNvPr id="9" name="Straight Arrow Connector 8">
                    <a:extLst>
                      <a:ext uri="{FF2B5EF4-FFF2-40B4-BE49-F238E27FC236}">
                        <a16:creationId xmlns:a16="http://schemas.microsoft.com/office/drawing/2014/main" id="{BB541811-6F06-CD27-8F76-C2493E1ED8E3}"/>
                      </a:ext>
                    </a:extLst>
                  </p:cNvPr>
                  <p:cNvCxnSpPr/>
                  <p:nvPr/>
                </p:nvCxnSpPr>
                <p:spPr>
                  <a:xfrm>
                    <a:off x="2679700" y="2286000"/>
                    <a:ext cx="0" cy="46481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Arrow Connector 9">
                    <a:extLst>
                      <a:ext uri="{FF2B5EF4-FFF2-40B4-BE49-F238E27FC236}">
                        <a16:creationId xmlns:a16="http://schemas.microsoft.com/office/drawing/2014/main" id="{EC5492FE-158C-A328-0F95-50267F4C4A55}"/>
                      </a:ext>
                    </a:extLst>
                  </p:cNvPr>
                  <p:cNvCxnSpPr/>
                  <p:nvPr/>
                </p:nvCxnSpPr>
                <p:spPr>
                  <a:xfrm>
                    <a:off x="5055811" y="2286000"/>
                    <a:ext cx="0" cy="46481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ED40779A-1E24-44BC-9505-5008F0F62602}"/>
                  </a:ext>
                </a:extLst>
              </p:cNvPr>
              <p:cNvCxnSpPr>
                <a:stCxn id="3" idx="2"/>
              </p:cNvCxnSpPr>
              <p:nvPr/>
            </p:nvCxnSpPr>
            <p:spPr>
              <a:xfrm>
                <a:off x="3305569" y="1531898"/>
                <a:ext cx="0" cy="3724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518E95-B994-1DD5-E60A-CD553995EEBF}"/>
                </a:ext>
              </a:extLst>
            </p:cNvPr>
            <p:cNvSpPr txBox="1"/>
            <p:nvPr/>
          </p:nvSpPr>
          <p:spPr>
            <a:xfrm>
              <a:off x="1102586" y="2466479"/>
              <a:ext cx="19652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Observation File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0DE8387-77AA-2684-CEF1-4460F9153BFB}"/>
                </a:ext>
              </a:extLst>
            </p:cNvPr>
            <p:cNvSpPr txBox="1"/>
            <p:nvPr/>
          </p:nvSpPr>
          <p:spPr>
            <a:xfrm>
              <a:off x="3524345" y="2429192"/>
              <a:ext cx="19652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Navigation File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173971E-FAE3-4803-D0E1-BBF0BB27EC3C}"/>
              </a:ext>
            </a:extLst>
          </p:cNvPr>
          <p:cNvGrpSpPr/>
          <p:nvPr/>
        </p:nvGrpSpPr>
        <p:grpSpPr>
          <a:xfrm>
            <a:off x="6289488" y="2636798"/>
            <a:ext cx="4387011" cy="1246927"/>
            <a:chOff x="6200588" y="1531898"/>
            <a:chExt cx="4387011" cy="124692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184C662-4978-1C78-1CA9-1A59B09664D1}"/>
                </a:ext>
              </a:extLst>
            </p:cNvPr>
            <p:cNvGrpSpPr/>
            <p:nvPr/>
          </p:nvGrpSpPr>
          <p:grpSpPr>
            <a:xfrm>
              <a:off x="6960329" y="1531898"/>
              <a:ext cx="2388811" cy="837235"/>
              <a:chOff x="2070829" y="1531898"/>
              <a:chExt cx="2388811" cy="83723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6987F7F-7C2A-003B-FB23-7E5ED2B2DBF7}"/>
                  </a:ext>
                </a:extLst>
              </p:cNvPr>
              <p:cNvGrpSpPr/>
              <p:nvPr/>
            </p:nvGrpSpPr>
            <p:grpSpPr>
              <a:xfrm>
                <a:off x="2070829" y="1904321"/>
                <a:ext cx="2388811" cy="464812"/>
                <a:chOff x="2667000" y="2286000"/>
                <a:chExt cx="2388811" cy="464812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607D166E-34B8-30E2-A97C-7669EE0A6760}"/>
                    </a:ext>
                  </a:extLst>
                </p:cNvPr>
                <p:cNvCxnSpPr/>
                <p:nvPr/>
              </p:nvCxnSpPr>
              <p:spPr>
                <a:xfrm>
                  <a:off x="2667000" y="2286000"/>
                  <a:ext cx="2388811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36775A07-6AB1-4985-2F16-933D31194631}"/>
                    </a:ext>
                  </a:extLst>
                </p:cNvPr>
                <p:cNvGrpSpPr/>
                <p:nvPr/>
              </p:nvGrpSpPr>
              <p:grpSpPr>
                <a:xfrm>
                  <a:off x="2679700" y="2286000"/>
                  <a:ext cx="2376111" cy="464812"/>
                  <a:chOff x="2679700" y="2286000"/>
                  <a:chExt cx="2376111" cy="464812"/>
                </a:xfrm>
              </p:grpSpPr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1D3747B5-D8E0-E87B-5BE2-1DC4B4B27E54}"/>
                      </a:ext>
                    </a:extLst>
                  </p:cNvPr>
                  <p:cNvCxnSpPr/>
                  <p:nvPr/>
                </p:nvCxnSpPr>
                <p:spPr>
                  <a:xfrm>
                    <a:off x="2679700" y="2286000"/>
                    <a:ext cx="0" cy="46481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B0F5FC79-8C86-2582-5707-D54E4B1F6D61}"/>
                      </a:ext>
                    </a:extLst>
                  </p:cNvPr>
                  <p:cNvCxnSpPr/>
                  <p:nvPr/>
                </p:nvCxnSpPr>
                <p:spPr>
                  <a:xfrm>
                    <a:off x="5055811" y="2286000"/>
                    <a:ext cx="0" cy="46481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C4801614-5271-568D-23A6-A476F87AE6EA}"/>
                  </a:ext>
                </a:extLst>
              </p:cNvPr>
              <p:cNvCxnSpPr/>
              <p:nvPr/>
            </p:nvCxnSpPr>
            <p:spPr>
              <a:xfrm>
                <a:off x="3305569" y="1531898"/>
                <a:ext cx="0" cy="3724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4C704E-F04B-5A92-2523-699A91D3A8BA}"/>
                </a:ext>
              </a:extLst>
            </p:cNvPr>
            <p:cNvSpPr txBox="1"/>
            <p:nvPr/>
          </p:nvSpPr>
          <p:spPr>
            <a:xfrm>
              <a:off x="6200588" y="2439458"/>
              <a:ext cx="19652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Observation File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5351F7-1573-DAEB-E484-60AE98AA64E9}"/>
                </a:ext>
              </a:extLst>
            </p:cNvPr>
            <p:cNvSpPr txBox="1"/>
            <p:nvPr/>
          </p:nvSpPr>
          <p:spPr>
            <a:xfrm>
              <a:off x="8622347" y="2440271"/>
              <a:ext cx="19652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Navigation File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87A9A798-A114-F4BD-E540-9187B4644AB9}"/>
              </a:ext>
            </a:extLst>
          </p:cNvPr>
          <p:cNvSpPr/>
          <p:nvPr/>
        </p:nvSpPr>
        <p:spPr>
          <a:xfrm>
            <a:off x="1913241" y="1992540"/>
            <a:ext cx="2388811" cy="55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RTKLIB-</a:t>
            </a:r>
            <a:r>
              <a:rPr lang="en-US" dirty="0" err="1"/>
              <a:t>RTKConv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0188A4-FDCF-E645-3875-21093DF63153}"/>
              </a:ext>
            </a:extLst>
          </p:cNvPr>
          <p:cNvSpPr/>
          <p:nvPr/>
        </p:nvSpPr>
        <p:spPr>
          <a:xfrm>
            <a:off x="7076863" y="2002228"/>
            <a:ext cx="2388811" cy="55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RTKLIB-</a:t>
            </a:r>
            <a:r>
              <a:rPr lang="en-US" dirty="0" err="1"/>
              <a:t>RTKConv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795EF47-B3C1-F692-E55F-DE644BBEB0E9}"/>
              </a:ext>
            </a:extLst>
          </p:cNvPr>
          <p:cNvCxnSpPr/>
          <p:nvPr/>
        </p:nvCxnSpPr>
        <p:spPr>
          <a:xfrm>
            <a:off x="3056846" y="1503319"/>
            <a:ext cx="0" cy="45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B00B6E2-F818-0878-BABA-FAF992C86947}"/>
              </a:ext>
            </a:extLst>
          </p:cNvPr>
          <p:cNvCxnSpPr/>
          <p:nvPr/>
        </p:nvCxnSpPr>
        <p:spPr>
          <a:xfrm>
            <a:off x="8258568" y="1503319"/>
            <a:ext cx="0" cy="45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AD55482-11C0-837D-53DC-B02633FBC365}"/>
              </a:ext>
            </a:extLst>
          </p:cNvPr>
          <p:cNvSpPr/>
          <p:nvPr/>
        </p:nvSpPr>
        <p:spPr>
          <a:xfrm>
            <a:off x="4506971" y="5013081"/>
            <a:ext cx="2388811" cy="55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RTKLIB-</a:t>
            </a:r>
            <a:r>
              <a:rPr lang="en-US" dirty="0" err="1"/>
              <a:t>RTKPost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30084C9-2499-2E83-5D56-0F147A71A650}"/>
              </a:ext>
            </a:extLst>
          </p:cNvPr>
          <p:cNvCxnSpPr/>
          <p:nvPr/>
        </p:nvCxnSpPr>
        <p:spPr>
          <a:xfrm>
            <a:off x="1875141" y="3929389"/>
            <a:ext cx="0" cy="533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FA5BC5-3E1F-8F76-A0ED-A763A785BDEE}"/>
              </a:ext>
            </a:extLst>
          </p:cNvPr>
          <p:cNvCxnSpPr/>
          <p:nvPr/>
        </p:nvCxnSpPr>
        <p:spPr>
          <a:xfrm>
            <a:off x="4271036" y="3929388"/>
            <a:ext cx="0" cy="533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326B56-2345-9265-8A7E-36C2E32961E9}"/>
              </a:ext>
            </a:extLst>
          </p:cNvPr>
          <p:cNvCxnSpPr/>
          <p:nvPr/>
        </p:nvCxnSpPr>
        <p:spPr>
          <a:xfrm>
            <a:off x="7080245" y="3916688"/>
            <a:ext cx="0" cy="533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EC5BA05-BBEA-E0FC-8638-9F361136064A}"/>
              </a:ext>
            </a:extLst>
          </p:cNvPr>
          <p:cNvCxnSpPr/>
          <p:nvPr/>
        </p:nvCxnSpPr>
        <p:spPr>
          <a:xfrm>
            <a:off x="9438040" y="3929387"/>
            <a:ext cx="0" cy="533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26D7D88-6C16-3B09-9270-03894E4F7EBC}"/>
              </a:ext>
            </a:extLst>
          </p:cNvPr>
          <p:cNvCxnSpPr/>
          <p:nvPr/>
        </p:nvCxnSpPr>
        <p:spPr>
          <a:xfrm>
            <a:off x="1880329" y="4457700"/>
            <a:ext cx="75704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A4F37E7-71F5-F5CC-D851-4C1AF50F0E0D}"/>
              </a:ext>
            </a:extLst>
          </p:cNvPr>
          <p:cNvCxnSpPr/>
          <p:nvPr/>
        </p:nvCxnSpPr>
        <p:spPr>
          <a:xfrm>
            <a:off x="5701376" y="4457700"/>
            <a:ext cx="0" cy="533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30D104D-ED39-8064-CA20-93EB1EB72A88}"/>
              </a:ext>
            </a:extLst>
          </p:cNvPr>
          <p:cNvSpPr/>
          <p:nvPr/>
        </p:nvSpPr>
        <p:spPr>
          <a:xfrm>
            <a:off x="553078" y="5356308"/>
            <a:ext cx="3089668" cy="10536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Base Station Co-ordinate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For PPP: Additional Files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e.g. sp3,clk,DCB,atx</a:t>
            </a:r>
          </a:p>
          <a:p>
            <a:pPr algn="ctr"/>
            <a:endParaRPr lang="en-US" dirty="0"/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239607B-0B4A-165E-7250-91FEC44F86B1}"/>
              </a:ext>
            </a:extLst>
          </p:cNvPr>
          <p:cNvCxnSpPr>
            <a:stCxn id="51" idx="3"/>
          </p:cNvCxnSpPr>
          <p:nvPr/>
        </p:nvCxnSpPr>
        <p:spPr>
          <a:xfrm flipV="1">
            <a:off x="3642746" y="5290857"/>
            <a:ext cx="864225" cy="5922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C8B1525-1563-A715-38D9-F839FA6003D8}"/>
              </a:ext>
            </a:extLst>
          </p:cNvPr>
          <p:cNvSpPr/>
          <p:nvPr/>
        </p:nvSpPr>
        <p:spPr>
          <a:xfrm>
            <a:off x="4471128" y="6112651"/>
            <a:ext cx="2388811" cy="55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CC2918-3E61-1011-C5B5-495FCB86009C}"/>
              </a:ext>
            </a:extLst>
          </p:cNvPr>
          <p:cNvCxnSpPr/>
          <p:nvPr/>
        </p:nvCxnSpPr>
        <p:spPr>
          <a:xfrm>
            <a:off x="5665533" y="5568634"/>
            <a:ext cx="0" cy="533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640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 descr="Small circle">
            <a:extLst>
              <a:ext uri="{FF2B5EF4-FFF2-40B4-BE49-F238E27FC236}">
                <a16:creationId xmlns:a16="http://schemas.microsoft.com/office/drawing/2014/main" id="{3F888EEF-F922-411C-AD20-1F85707999ED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1482012" y="1222222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 descr="Number 1">
            <a:extLst>
              <a:ext uri="{FF2B5EF4-FFF2-40B4-BE49-F238E27FC236}">
                <a16:creationId xmlns:a16="http://schemas.microsoft.com/office/drawing/2014/main" id="{9CD9E4CE-FD52-4AC9-872D-25413CF33921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1482010" y="1243296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28" name="Content Placeholder 17">
            <a:extLst>
              <a:ext uri="{FF2B5EF4-FFF2-40B4-BE49-F238E27FC236}">
                <a16:creationId xmlns:a16="http://schemas.microsoft.com/office/drawing/2014/main" id="{3A4613BA-63C5-4EC3-9541-6A0AF6C960DA}"/>
              </a:ext>
            </a:extLst>
          </p:cNvPr>
          <p:cNvSpPr txBox="1">
            <a:spLocks/>
          </p:cNvSpPr>
          <p:nvPr/>
        </p:nvSpPr>
        <p:spPr>
          <a:xfrm>
            <a:off x="2070132" y="1298489"/>
            <a:ext cx="9763150" cy="22070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2400" dirty="0">
                <a:solidFill>
                  <a:schemeClr val="tx1"/>
                </a:solidFill>
                <a:cs typeface="Segoe UI Semibold"/>
              </a:rPr>
              <a:t>Data Acquisition :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2000" dirty="0">
                <a:solidFill>
                  <a:schemeClr val="tx1"/>
                </a:solidFill>
                <a:cs typeface="Segoe UI Semibold"/>
              </a:rPr>
              <a:t>Getting Familiar with the sensors, receivers and Data Logging Platforms 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08D2400-84DA-744B-97DA-016A38C65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18869" y="4846388"/>
            <a:ext cx="731520" cy="731520"/>
          </a:xfrm>
          <a:prstGeom prst="ellipse">
            <a:avLst/>
          </a:prstGeom>
          <a:solidFill>
            <a:srgbClr val="F5F5F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1C6F04-0C37-9F49-9A88-B6BDAEDEB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968947" y="4267059"/>
            <a:ext cx="731520" cy="731520"/>
          </a:xfrm>
          <a:prstGeom prst="ellipse">
            <a:avLst/>
          </a:prstGeom>
          <a:solidFill>
            <a:srgbClr val="F5F5F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765308-8C23-D1CA-4953-A6C7C3E642F2}"/>
              </a:ext>
            </a:extLst>
          </p:cNvPr>
          <p:cNvCxnSpPr>
            <a:cxnSpLocks/>
          </p:cNvCxnSpPr>
          <p:nvPr/>
        </p:nvCxnSpPr>
        <p:spPr>
          <a:xfrm>
            <a:off x="521457" y="2402000"/>
            <a:ext cx="1114908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8B3882-389E-5D2A-D510-367E12122DA0}"/>
              </a:ext>
            </a:extLst>
          </p:cNvPr>
          <p:cNvCxnSpPr>
            <a:cxnSpLocks/>
          </p:cNvCxnSpPr>
          <p:nvPr/>
        </p:nvCxnSpPr>
        <p:spPr>
          <a:xfrm>
            <a:off x="521457" y="3812764"/>
            <a:ext cx="1114908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Oval 28" descr="Small circle">
            <a:extLst>
              <a:ext uri="{FF2B5EF4-FFF2-40B4-BE49-F238E27FC236}">
                <a16:creationId xmlns:a16="http://schemas.microsoft.com/office/drawing/2014/main" id="{DF8C4F35-6A2F-E398-09A6-EBCFC16079AB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1482011" y="2566862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 descr="Small circle">
            <a:extLst>
              <a:ext uri="{FF2B5EF4-FFF2-40B4-BE49-F238E27FC236}">
                <a16:creationId xmlns:a16="http://schemas.microsoft.com/office/drawing/2014/main" id="{E4692671-2CC9-BAA7-2D29-D4E364AEC8A0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1482010" y="5319834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 descr="Small circle">
            <a:extLst>
              <a:ext uri="{FF2B5EF4-FFF2-40B4-BE49-F238E27FC236}">
                <a16:creationId xmlns:a16="http://schemas.microsoft.com/office/drawing/2014/main" id="{6EC3298E-FE3D-6B4B-4917-7CBFD39CC45E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1482010" y="3943055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 descr="Number 1">
            <a:extLst>
              <a:ext uri="{FF2B5EF4-FFF2-40B4-BE49-F238E27FC236}">
                <a16:creationId xmlns:a16="http://schemas.microsoft.com/office/drawing/2014/main" id="{C3A98F29-F9A9-633D-A35B-AA4A50DF71BB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1474849" y="2614906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32" name="Content Placeholder 17">
            <a:extLst>
              <a:ext uri="{FF2B5EF4-FFF2-40B4-BE49-F238E27FC236}">
                <a16:creationId xmlns:a16="http://schemas.microsoft.com/office/drawing/2014/main" id="{93174DA8-7CEA-79D5-284A-7FF541D4E4F5}"/>
              </a:ext>
            </a:extLst>
          </p:cNvPr>
          <p:cNvSpPr txBox="1">
            <a:spLocks/>
          </p:cNvSpPr>
          <p:nvPr/>
        </p:nvSpPr>
        <p:spPr>
          <a:xfrm>
            <a:off x="1997625" y="5361982"/>
            <a:ext cx="9763150" cy="22070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2400" dirty="0">
                <a:solidFill>
                  <a:schemeClr val="tx1"/>
                </a:solidFill>
                <a:cs typeface="Segoe UI Semibold"/>
              </a:rPr>
              <a:t>Applications :</a:t>
            </a:r>
            <a:r>
              <a:rPr lang="en-US" sz="2000" dirty="0">
                <a:solidFill>
                  <a:schemeClr val="tx1"/>
                </a:solidFill>
                <a:cs typeface="Segoe UI Semibold"/>
              </a:rPr>
              <a:t>  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2000" dirty="0">
                <a:solidFill>
                  <a:schemeClr val="tx1"/>
                </a:solidFill>
                <a:cs typeface="Segoe UI Semibold"/>
              </a:rPr>
              <a:t>Applications of RAW GNSS Data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162105-9419-8392-1B0B-5D96D35BBAD4}"/>
              </a:ext>
            </a:extLst>
          </p:cNvPr>
          <p:cNvCxnSpPr>
            <a:cxnSpLocks/>
          </p:cNvCxnSpPr>
          <p:nvPr/>
        </p:nvCxnSpPr>
        <p:spPr>
          <a:xfrm>
            <a:off x="521456" y="5212148"/>
            <a:ext cx="1114908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 descr="Number 1">
            <a:extLst>
              <a:ext uri="{FF2B5EF4-FFF2-40B4-BE49-F238E27FC236}">
                <a16:creationId xmlns:a16="http://schemas.microsoft.com/office/drawing/2014/main" id="{FEEF70A7-B987-A5C4-FB52-8FE1F33F5FCE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1491435" y="3983417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35" name="TextBox 34" descr="Number 1">
            <a:extLst>
              <a:ext uri="{FF2B5EF4-FFF2-40B4-BE49-F238E27FC236}">
                <a16:creationId xmlns:a16="http://schemas.microsoft.com/office/drawing/2014/main" id="{3156F1D1-5595-2C4A-D1F4-7805858D7A70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1499376" y="5361982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36" name="Content Placeholder 17">
            <a:extLst>
              <a:ext uri="{FF2B5EF4-FFF2-40B4-BE49-F238E27FC236}">
                <a16:creationId xmlns:a16="http://schemas.microsoft.com/office/drawing/2014/main" id="{EFABE0CA-FBE9-4E48-FBF7-49C0D6146253}"/>
              </a:ext>
            </a:extLst>
          </p:cNvPr>
          <p:cNvSpPr txBox="1">
            <a:spLocks/>
          </p:cNvSpPr>
          <p:nvPr/>
        </p:nvSpPr>
        <p:spPr>
          <a:xfrm>
            <a:off x="2076871" y="3962598"/>
            <a:ext cx="9763150" cy="22070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2400" dirty="0">
                <a:solidFill>
                  <a:schemeClr val="tx1"/>
                </a:solidFill>
                <a:cs typeface="Segoe UI Semibold"/>
              </a:rPr>
              <a:t>Data Post-processing :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2000" dirty="0">
                <a:solidFill>
                  <a:schemeClr val="tx1"/>
                </a:solidFill>
                <a:cs typeface="Segoe UI Semibold"/>
              </a:rPr>
              <a:t>Post-processing in different modes, Visualization  </a:t>
            </a:r>
          </a:p>
        </p:txBody>
      </p:sp>
      <p:sp>
        <p:nvSpPr>
          <p:cNvPr id="37" name="Content Placeholder 17">
            <a:extLst>
              <a:ext uri="{FF2B5EF4-FFF2-40B4-BE49-F238E27FC236}">
                <a16:creationId xmlns:a16="http://schemas.microsoft.com/office/drawing/2014/main" id="{2A548A09-EF82-87E2-02E2-FCE310E62D92}"/>
              </a:ext>
            </a:extLst>
          </p:cNvPr>
          <p:cNvSpPr txBox="1">
            <a:spLocks/>
          </p:cNvSpPr>
          <p:nvPr/>
        </p:nvSpPr>
        <p:spPr>
          <a:xfrm>
            <a:off x="2062971" y="2575427"/>
            <a:ext cx="9763150" cy="22070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2400" dirty="0">
                <a:solidFill>
                  <a:schemeClr val="tx1"/>
                </a:solidFill>
                <a:cs typeface="Segoe UI Semibold"/>
              </a:rPr>
              <a:t>Data Pre-processing :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2000" dirty="0">
                <a:solidFill>
                  <a:schemeClr val="tx1"/>
                </a:solidFill>
                <a:cs typeface="Segoe UI Semibold"/>
              </a:rPr>
              <a:t>Conversion of Binary Data Formats, Aggregation of SBF, NMEA File Formats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4C24BCC7-7FF8-7F02-3A7D-C9D8492A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18" y="468957"/>
            <a:ext cx="11214100" cy="55555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Satellite Positioning</a:t>
            </a:r>
          </a:p>
        </p:txBody>
      </p:sp>
    </p:spTree>
    <p:extLst>
      <p:ext uri="{BB962C8B-B14F-4D97-AF65-F5344CB8AC3E}">
        <p14:creationId xmlns:p14="http://schemas.microsoft.com/office/powerpoint/2010/main" val="1681461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DF86-5B8B-45C3-AFF6-EEBF93CC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40" y="448056"/>
            <a:ext cx="11153159" cy="555554"/>
          </a:xfrm>
        </p:spPr>
        <p:txBody>
          <a:bodyPr/>
          <a:lstStyle/>
          <a:p>
            <a:r>
              <a:rPr lang="en-US" dirty="0"/>
              <a:t>Applications: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024674-939E-54CE-A242-1F2A0E09C514}"/>
              </a:ext>
            </a:extLst>
          </p:cNvPr>
          <p:cNvGrpSpPr/>
          <p:nvPr/>
        </p:nvGrpSpPr>
        <p:grpSpPr>
          <a:xfrm>
            <a:off x="1421849" y="3094805"/>
            <a:ext cx="10571191" cy="2302756"/>
            <a:chOff x="480989" y="1453749"/>
            <a:chExt cx="10571191" cy="2302756"/>
          </a:xfrm>
        </p:grpSpPr>
        <p:sp>
          <p:nvSpPr>
            <p:cNvPr id="34" name="Oval 33" descr="Small circle">
              <a:extLst>
                <a:ext uri="{FF2B5EF4-FFF2-40B4-BE49-F238E27FC236}">
                  <a16:creationId xmlns:a16="http://schemas.microsoft.com/office/drawing/2014/main" id="{1B2C9E4F-7EE0-4D8D-9272-5648B0F47BC2}"/>
                </a:ext>
              </a:extLst>
            </p:cNvPr>
            <p:cNvSpPr/>
            <p:nvPr/>
          </p:nvSpPr>
          <p:spPr bwMode="blackWhite">
            <a:xfrm>
              <a:off x="535271" y="1453749"/>
              <a:ext cx="409838" cy="4098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1">
              <a:extLst>
                <a:ext uri="{FF2B5EF4-FFF2-40B4-BE49-F238E27FC236}">
                  <a16:creationId xmlns:a16="http://schemas.microsoft.com/office/drawing/2014/main" id="{0B1B7305-0619-49EF-BD28-9928D7620FCB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480989" y="1481609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a.</a:t>
              </a:r>
            </a:p>
          </p:txBody>
        </p:sp>
        <p:sp>
          <p:nvSpPr>
            <p:cNvPr id="5" name="Content Placeholder 17">
              <a:extLst>
                <a:ext uri="{FF2B5EF4-FFF2-40B4-BE49-F238E27FC236}">
                  <a16:creationId xmlns:a16="http://schemas.microsoft.com/office/drawing/2014/main" id="{498E145D-7B42-F010-52A5-3811B8624ED3}"/>
                </a:ext>
              </a:extLst>
            </p:cNvPr>
            <p:cNvSpPr txBox="1">
              <a:spLocks/>
            </p:cNvSpPr>
            <p:nvPr/>
          </p:nvSpPr>
          <p:spPr>
            <a:xfrm>
              <a:off x="1289030" y="1549484"/>
              <a:ext cx="9763150" cy="2207021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2000"/>
                </a:spcAft>
                <a:buNone/>
              </a:pPr>
              <a:r>
                <a:rPr lang="en-US" sz="2400" dirty="0">
                  <a:solidFill>
                    <a:schemeClr val="tx1"/>
                  </a:solidFill>
                  <a:cs typeface="Segoe UI Semibold"/>
                </a:rPr>
                <a:t>PWV (Precipitable Water Vapor) calculation from GNSS data: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930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DF86-5B8B-45C3-AFF6-EEBF93CC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40" y="448056"/>
            <a:ext cx="11153159" cy="555554"/>
          </a:xfrm>
        </p:spPr>
        <p:txBody>
          <a:bodyPr/>
          <a:lstStyle/>
          <a:p>
            <a:r>
              <a:rPr lang="en-US" dirty="0"/>
              <a:t>Applications: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054855-F929-6DDE-33F8-D6D9EA85AA94}"/>
              </a:ext>
            </a:extLst>
          </p:cNvPr>
          <p:cNvGrpSpPr/>
          <p:nvPr/>
        </p:nvGrpSpPr>
        <p:grpSpPr>
          <a:xfrm>
            <a:off x="2475835" y="3292856"/>
            <a:ext cx="10590884" cy="2280601"/>
            <a:chOff x="4331388" y="2344781"/>
            <a:chExt cx="10590884" cy="2280601"/>
          </a:xfrm>
        </p:grpSpPr>
        <p:sp>
          <p:nvSpPr>
            <p:cNvPr id="37" name="Oval 36" descr="Small circle">
              <a:extLst>
                <a:ext uri="{FF2B5EF4-FFF2-40B4-BE49-F238E27FC236}">
                  <a16:creationId xmlns:a16="http://schemas.microsoft.com/office/drawing/2014/main" id="{56B1AE10-F600-4A65-9A74-133A8065F9B1}"/>
                </a:ext>
              </a:extLst>
            </p:cNvPr>
            <p:cNvSpPr/>
            <p:nvPr/>
          </p:nvSpPr>
          <p:spPr bwMode="blackWhite">
            <a:xfrm>
              <a:off x="4378067" y="2344781"/>
              <a:ext cx="409838" cy="4098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C011E2-9496-F2D5-F2ED-937DD43BAB22}"/>
                </a:ext>
              </a:extLst>
            </p:cNvPr>
            <p:cNvGrpSpPr/>
            <p:nvPr/>
          </p:nvGrpSpPr>
          <p:grpSpPr>
            <a:xfrm>
              <a:off x="4331388" y="2359161"/>
              <a:ext cx="10590884" cy="2266221"/>
              <a:chOff x="496359" y="2209033"/>
              <a:chExt cx="10590884" cy="2266221"/>
            </a:xfrm>
          </p:grpSpPr>
          <p:sp>
            <p:nvSpPr>
              <p:cNvPr id="38" name="TextBox 37" descr="Number 2">
                <a:extLst>
                  <a:ext uri="{FF2B5EF4-FFF2-40B4-BE49-F238E27FC236}">
                    <a16:creationId xmlns:a16="http://schemas.microsoft.com/office/drawing/2014/main" id="{820B6A5B-DA9D-49DD-B07B-A45819D7AE71}"/>
                  </a:ext>
                </a:extLst>
              </p:cNvPr>
              <p:cNvSpPr txBox="1">
                <a:spLocks noChangeAspect="1"/>
              </p:cNvSpPr>
              <p:nvPr/>
            </p:nvSpPr>
            <p:spPr bwMode="blackWhite">
              <a:xfrm>
                <a:off x="496359" y="2209033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cs typeface="Segoe UI Semibold" panose="020B0702040204020203" pitchFamily="34" charset="0"/>
                  </a:rPr>
                  <a:t>b.</a:t>
                </a:r>
              </a:p>
            </p:txBody>
          </p:sp>
          <p:sp>
            <p:nvSpPr>
              <p:cNvPr id="6" name="Content Placeholder 17">
                <a:extLst>
                  <a:ext uri="{FF2B5EF4-FFF2-40B4-BE49-F238E27FC236}">
                    <a16:creationId xmlns:a16="http://schemas.microsoft.com/office/drawing/2014/main" id="{5D2AFA11-47A0-C8B4-EFFD-348F41437E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24093" y="2268233"/>
                <a:ext cx="9763150" cy="22070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ts val="18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ts val="18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ts val="18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ts val="18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ts val="18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2000"/>
                  </a:spcAft>
                  <a:buNone/>
                </a:pPr>
                <a:r>
                  <a:rPr lang="en-US" sz="2400" dirty="0">
                    <a:solidFill>
                      <a:schemeClr val="tx1"/>
                    </a:solidFill>
                    <a:cs typeface="Segoe UI Semibold"/>
                  </a:rPr>
                  <a:t>TEC (Total Electron Count) from GNSS Data: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6568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DF86-5B8B-45C3-AFF6-EEBF93CC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40" y="448056"/>
            <a:ext cx="11153159" cy="555554"/>
          </a:xfrm>
        </p:spPr>
        <p:txBody>
          <a:bodyPr/>
          <a:lstStyle/>
          <a:p>
            <a:r>
              <a:rPr lang="en-US" dirty="0"/>
              <a:t>Applications: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B53064-A1FD-0B83-967B-1FB569D1CACA}"/>
              </a:ext>
            </a:extLst>
          </p:cNvPr>
          <p:cNvGrpSpPr/>
          <p:nvPr/>
        </p:nvGrpSpPr>
        <p:grpSpPr>
          <a:xfrm>
            <a:off x="2361158" y="3181865"/>
            <a:ext cx="10535486" cy="2307000"/>
            <a:chOff x="426617" y="2901318"/>
            <a:chExt cx="10535486" cy="2307000"/>
          </a:xfrm>
        </p:grpSpPr>
        <p:sp>
          <p:nvSpPr>
            <p:cNvPr id="40" name="Oval 39" descr="Small circle">
              <a:extLst>
                <a:ext uri="{FF2B5EF4-FFF2-40B4-BE49-F238E27FC236}">
                  <a16:creationId xmlns:a16="http://schemas.microsoft.com/office/drawing/2014/main" id="{37106DCC-4555-4775-B013-F22CBB8F1C7A}"/>
                </a:ext>
              </a:extLst>
            </p:cNvPr>
            <p:cNvSpPr/>
            <p:nvPr/>
          </p:nvSpPr>
          <p:spPr bwMode="blackWhite">
            <a:xfrm>
              <a:off x="480644" y="2901318"/>
              <a:ext cx="409838" cy="4098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 descr="Number 3">
              <a:extLst>
                <a:ext uri="{FF2B5EF4-FFF2-40B4-BE49-F238E27FC236}">
                  <a16:creationId xmlns:a16="http://schemas.microsoft.com/office/drawing/2014/main" id="{3E28DC7C-4BAC-431A-9DED-9D56448737BC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426617" y="2907966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c.</a:t>
              </a:r>
            </a:p>
          </p:txBody>
        </p:sp>
        <p:sp>
          <p:nvSpPr>
            <p:cNvPr id="8" name="Content Placeholder 17">
              <a:extLst>
                <a:ext uri="{FF2B5EF4-FFF2-40B4-BE49-F238E27FC236}">
                  <a16:creationId xmlns:a16="http://schemas.microsoft.com/office/drawing/2014/main" id="{B2FD9152-8E6D-3C06-54E9-0602463170FB}"/>
                </a:ext>
              </a:extLst>
            </p:cNvPr>
            <p:cNvSpPr txBox="1">
              <a:spLocks/>
            </p:cNvSpPr>
            <p:nvPr/>
          </p:nvSpPr>
          <p:spPr>
            <a:xfrm>
              <a:off x="1198953" y="3001297"/>
              <a:ext cx="9763150" cy="2207021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2000"/>
                </a:spcAft>
                <a:buNone/>
              </a:pPr>
              <a:r>
                <a:rPr lang="en-US" sz="2400" dirty="0">
                  <a:solidFill>
                    <a:schemeClr val="tx1"/>
                  </a:solidFill>
                  <a:cs typeface="Segoe UI Semibold"/>
                </a:rPr>
                <a:t>Study of Urban Heat Island using GNSS Data: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844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6BA8-C7A6-0F00-3C8F-3D901E02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505" y="379318"/>
            <a:ext cx="11214100" cy="55555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Satellite Positioning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2C90BA-6E25-217D-089E-CCD3F6808A9B}"/>
              </a:ext>
            </a:extLst>
          </p:cNvPr>
          <p:cNvSpPr txBox="1"/>
          <p:nvPr/>
        </p:nvSpPr>
        <p:spPr>
          <a:xfrm>
            <a:off x="4294494" y="6047915"/>
            <a:ext cx="3603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Presented By:</a:t>
            </a:r>
          </a:p>
          <a:p>
            <a:pPr algn="ctr"/>
            <a:r>
              <a:rPr lang="en-US" dirty="0"/>
              <a:t> Ajay Kumar Thapa</a:t>
            </a:r>
          </a:p>
        </p:txBody>
      </p:sp>
      <p:pic>
        <p:nvPicPr>
          <p:cNvPr id="1026" name="Picture 2" descr="Satellite positioning (GPS), advantages and disadvantages for site engineers">
            <a:extLst>
              <a:ext uri="{FF2B5EF4-FFF2-40B4-BE49-F238E27FC236}">
                <a16:creationId xmlns:a16="http://schemas.microsoft.com/office/drawing/2014/main" id="{A24C94F5-C8EA-C2BB-51DE-71D7F344E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938" y="1350353"/>
            <a:ext cx="7026123" cy="393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2F8FA7-0238-C6B2-D283-CDDA06549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93411" y="3357487"/>
            <a:ext cx="3228514" cy="2152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8E46C6-984A-B098-CC77-F2EDDF6DD6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1" t="9678" b="6638"/>
          <a:stretch/>
        </p:blipFill>
        <p:spPr>
          <a:xfrm rot="16200000">
            <a:off x="9356896" y="3357486"/>
            <a:ext cx="3228515" cy="21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4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 descr="Small circle">
            <a:extLst>
              <a:ext uri="{FF2B5EF4-FFF2-40B4-BE49-F238E27FC236}">
                <a16:creationId xmlns:a16="http://schemas.microsoft.com/office/drawing/2014/main" id="{3F888EEF-F922-411C-AD20-1F85707999ED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1482012" y="1222222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 descr="Number 1">
            <a:extLst>
              <a:ext uri="{FF2B5EF4-FFF2-40B4-BE49-F238E27FC236}">
                <a16:creationId xmlns:a16="http://schemas.microsoft.com/office/drawing/2014/main" id="{9CD9E4CE-FD52-4AC9-872D-25413CF33921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1482010" y="1243296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28" name="Content Placeholder 17">
            <a:extLst>
              <a:ext uri="{FF2B5EF4-FFF2-40B4-BE49-F238E27FC236}">
                <a16:creationId xmlns:a16="http://schemas.microsoft.com/office/drawing/2014/main" id="{3A4613BA-63C5-4EC3-9541-6A0AF6C960DA}"/>
              </a:ext>
            </a:extLst>
          </p:cNvPr>
          <p:cNvSpPr txBox="1">
            <a:spLocks/>
          </p:cNvSpPr>
          <p:nvPr/>
        </p:nvSpPr>
        <p:spPr>
          <a:xfrm>
            <a:off x="2070132" y="1298489"/>
            <a:ext cx="9763150" cy="22070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2400" dirty="0">
                <a:solidFill>
                  <a:schemeClr val="tx1"/>
                </a:solidFill>
                <a:cs typeface="Segoe UI Semibold"/>
              </a:rPr>
              <a:t>Data Acquisition :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2000" dirty="0">
                <a:solidFill>
                  <a:schemeClr val="tx1"/>
                </a:solidFill>
                <a:cs typeface="Segoe UI Semibold"/>
              </a:rPr>
              <a:t>Getting Familiar with the sensors, receivers and Data Logging Platforms 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08D2400-84DA-744B-97DA-016A38C65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18869" y="4846388"/>
            <a:ext cx="731520" cy="731520"/>
          </a:xfrm>
          <a:prstGeom prst="ellipse">
            <a:avLst/>
          </a:prstGeom>
          <a:solidFill>
            <a:srgbClr val="F5F5F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1C6F04-0C37-9F49-9A88-B6BDAEDEB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968947" y="4267059"/>
            <a:ext cx="731520" cy="731520"/>
          </a:xfrm>
          <a:prstGeom prst="ellipse">
            <a:avLst/>
          </a:prstGeom>
          <a:solidFill>
            <a:srgbClr val="F5F5F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765308-8C23-D1CA-4953-A6C7C3E642F2}"/>
              </a:ext>
            </a:extLst>
          </p:cNvPr>
          <p:cNvCxnSpPr>
            <a:cxnSpLocks/>
          </p:cNvCxnSpPr>
          <p:nvPr/>
        </p:nvCxnSpPr>
        <p:spPr>
          <a:xfrm>
            <a:off x="521457" y="2402000"/>
            <a:ext cx="1114908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8B3882-389E-5D2A-D510-367E12122DA0}"/>
              </a:ext>
            </a:extLst>
          </p:cNvPr>
          <p:cNvCxnSpPr>
            <a:cxnSpLocks/>
          </p:cNvCxnSpPr>
          <p:nvPr/>
        </p:nvCxnSpPr>
        <p:spPr>
          <a:xfrm>
            <a:off x="521457" y="3812764"/>
            <a:ext cx="1114908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Oval 28" descr="Small circle">
            <a:extLst>
              <a:ext uri="{FF2B5EF4-FFF2-40B4-BE49-F238E27FC236}">
                <a16:creationId xmlns:a16="http://schemas.microsoft.com/office/drawing/2014/main" id="{DF8C4F35-6A2F-E398-09A6-EBCFC16079AB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1482011" y="2566862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 descr="Small circle">
            <a:extLst>
              <a:ext uri="{FF2B5EF4-FFF2-40B4-BE49-F238E27FC236}">
                <a16:creationId xmlns:a16="http://schemas.microsoft.com/office/drawing/2014/main" id="{E4692671-2CC9-BAA7-2D29-D4E364AEC8A0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1482010" y="5319834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 descr="Small circle">
            <a:extLst>
              <a:ext uri="{FF2B5EF4-FFF2-40B4-BE49-F238E27FC236}">
                <a16:creationId xmlns:a16="http://schemas.microsoft.com/office/drawing/2014/main" id="{6EC3298E-FE3D-6B4B-4917-7CBFD39CC45E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1482010" y="3943055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 descr="Number 1">
            <a:extLst>
              <a:ext uri="{FF2B5EF4-FFF2-40B4-BE49-F238E27FC236}">
                <a16:creationId xmlns:a16="http://schemas.microsoft.com/office/drawing/2014/main" id="{C3A98F29-F9A9-633D-A35B-AA4A50DF71BB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1474849" y="2614906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32" name="Content Placeholder 17">
            <a:extLst>
              <a:ext uri="{FF2B5EF4-FFF2-40B4-BE49-F238E27FC236}">
                <a16:creationId xmlns:a16="http://schemas.microsoft.com/office/drawing/2014/main" id="{93174DA8-7CEA-79D5-284A-7FF541D4E4F5}"/>
              </a:ext>
            </a:extLst>
          </p:cNvPr>
          <p:cNvSpPr txBox="1">
            <a:spLocks/>
          </p:cNvSpPr>
          <p:nvPr/>
        </p:nvSpPr>
        <p:spPr>
          <a:xfrm>
            <a:off x="1997625" y="5361982"/>
            <a:ext cx="9763150" cy="22070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2400" dirty="0">
                <a:solidFill>
                  <a:schemeClr val="tx1"/>
                </a:solidFill>
                <a:cs typeface="Segoe UI Semibold"/>
              </a:rPr>
              <a:t>Applications :</a:t>
            </a:r>
            <a:r>
              <a:rPr lang="en-US" sz="2000" dirty="0">
                <a:solidFill>
                  <a:schemeClr val="tx1"/>
                </a:solidFill>
                <a:cs typeface="Segoe UI Semibold"/>
              </a:rPr>
              <a:t>  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2000" dirty="0">
                <a:solidFill>
                  <a:schemeClr val="tx1"/>
                </a:solidFill>
                <a:cs typeface="Segoe UI Semibold"/>
              </a:rPr>
              <a:t>Applications of RAW GNSS Data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162105-9419-8392-1B0B-5D96D35BBAD4}"/>
              </a:ext>
            </a:extLst>
          </p:cNvPr>
          <p:cNvCxnSpPr>
            <a:cxnSpLocks/>
          </p:cNvCxnSpPr>
          <p:nvPr/>
        </p:nvCxnSpPr>
        <p:spPr>
          <a:xfrm>
            <a:off x="521456" y="5212148"/>
            <a:ext cx="1114908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 descr="Number 1">
            <a:extLst>
              <a:ext uri="{FF2B5EF4-FFF2-40B4-BE49-F238E27FC236}">
                <a16:creationId xmlns:a16="http://schemas.microsoft.com/office/drawing/2014/main" id="{FEEF70A7-B987-A5C4-FB52-8FE1F33F5FCE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1491435" y="3983417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35" name="TextBox 34" descr="Number 1">
            <a:extLst>
              <a:ext uri="{FF2B5EF4-FFF2-40B4-BE49-F238E27FC236}">
                <a16:creationId xmlns:a16="http://schemas.microsoft.com/office/drawing/2014/main" id="{3156F1D1-5595-2C4A-D1F4-7805858D7A70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1499376" y="5361982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36" name="Content Placeholder 17">
            <a:extLst>
              <a:ext uri="{FF2B5EF4-FFF2-40B4-BE49-F238E27FC236}">
                <a16:creationId xmlns:a16="http://schemas.microsoft.com/office/drawing/2014/main" id="{EFABE0CA-FBE9-4E48-FBF7-49C0D6146253}"/>
              </a:ext>
            </a:extLst>
          </p:cNvPr>
          <p:cNvSpPr txBox="1">
            <a:spLocks/>
          </p:cNvSpPr>
          <p:nvPr/>
        </p:nvSpPr>
        <p:spPr>
          <a:xfrm>
            <a:off x="2076871" y="3962598"/>
            <a:ext cx="9763150" cy="22070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2400" dirty="0">
                <a:solidFill>
                  <a:schemeClr val="tx1"/>
                </a:solidFill>
                <a:cs typeface="Segoe UI Semibold"/>
              </a:rPr>
              <a:t>Data Post-processing :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2000" dirty="0">
                <a:solidFill>
                  <a:schemeClr val="tx1"/>
                </a:solidFill>
                <a:cs typeface="Segoe UI Semibold"/>
              </a:rPr>
              <a:t>Post-processing in different modes, Visualization  </a:t>
            </a:r>
          </a:p>
        </p:txBody>
      </p:sp>
      <p:sp>
        <p:nvSpPr>
          <p:cNvPr id="37" name="Content Placeholder 17">
            <a:extLst>
              <a:ext uri="{FF2B5EF4-FFF2-40B4-BE49-F238E27FC236}">
                <a16:creationId xmlns:a16="http://schemas.microsoft.com/office/drawing/2014/main" id="{2A548A09-EF82-87E2-02E2-FCE310E62D92}"/>
              </a:ext>
            </a:extLst>
          </p:cNvPr>
          <p:cNvSpPr txBox="1">
            <a:spLocks/>
          </p:cNvSpPr>
          <p:nvPr/>
        </p:nvSpPr>
        <p:spPr>
          <a:xfrm>
            <a:off x="2062971" y="2575427"/>
            <a:ext cx="9763150" cy="22070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2400" dirty="0">
                <a:solidFill>
                  <a:schemeClr val="tx1"/>
                </a:solidFill>
                <a:cs typeface="Segoe UI Semibold"/>
              </a:rPr>
              <a:t>Data Pre-processing :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2000" dirty="0">
                <a:solidFill>
                  <a:schemeClr val="tx1"/>
                </a:solidFill>
                <a:cs typeface="Segoe UI Semibold"/>
              </a:rPr>
              <a:t>Conversion of Binary Data Formats, Pre-processing of SBF, NMEA File Formats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4C24BCC7-7FF8-7F02-3A7D-C9D8492A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18" y="468957"/>
            <a:ext cx="11214100" cy="55555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Satellite Positioning</a:t>
            </a:r>
          </a:p>
        </p:txBody>
      </p:sp>
    </p:spTree>
    <p:extLst>
      <p:ext uri="{BB962C8B-B14F-4D97-AF65-F5344CB8AC3E}">
        <p14:creationId xmlns:p14="http://schemas.microsoft.com/office/powerpoint/2010/main" val="1734484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DF86-5B8B-45C3-AFF6-EEBF93CC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40" y="448056"/>
            <a:ext cx="11153159" cy="555554"/>
          </a:xfrm>
        </p:spPr>
        <p:txBody>
          <a:bodyPr/>
          <a:lstStyle/>
          <a:p>
            <a:r>
              <a:rPr lang="en-US" dirty="0"/>
              <a:t>Data Acquisition: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024674-939E-54CE-A242-1F2A0E09C514}"/>
              </a:ext>
            </a:extLst>
          </p:cNvPr>
          <p:cNvGrpSpPr/>
          <p:nvPr/>
        </p:nvGrpSpPr>
        <p:grpSpPr>
          <a:xfrm>
            <a:off x="4275066" y="1610595"/>
            <a:ext cx="10571191" cy="2302756"/>
            <a:chOff x="480989" y="1453749"/>
            <a:chExt cx="10571191" cy="2302756"/>
          </a:xfrm>
        </p:grpSpPr>
        <p:sp>
          <p:nvSpPr>
            <p:cNvPr id="34" name="Oval 33" descr="Small circle">
              <a:extLst>
                <a:ext uri="{FF2B5EF4-FFF2-40B4-BE49-F238E27FC236}">
                  <a16:creationId xmlns:a16="http://schemas.microsoft.com/office/drawing/2014/main" id="{1B2C9E4F-7EE0-4D8D-9272-5648B0F47BC2}"/>
                </a:ext>
              </a:extLst>
            </p:cNvPr>
            <p:cNvSpPr/>
            <p:nvPr/>
          </p:nvSpPr>
          <p:spPr bwMode="blackWhite">
            <a:xfrm>
              <a:off x="535271" y="1453749"/>
              <a:ext cx="409838" cy="4098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1">
              <a:extLst>
                <a:ext uri="{FF2B5EF4-FFF2-40B4-BE49-F238E27FC236}">
                  <a16:creationId xmlns:a16="http://schemas.microsoft.com/office/drawing/2014/main" id="{0B1B7305-0619-49EF-BD28-9928D7620FCB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480989" y="1481609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cs typeface="Segoe UI Semibold" panose="020B0702040204020203" pitchFamily="34" charset="0"/>
                </a:rPr>
                <a:t>i</a:t>
              </a:r>
              <a:r>
                <a:rPr lang="en-US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.</a:t>
              </a:r>
            </a:p>
          </p:txBody>
        </p:sp>
        <p:sp>
          <p:nvSpPr>
            <p:cNvPr id="5" name="Content Placeholder 17">
              <a:extLst>
                <a:ext uri="{FF2B5EF4-FFF2-40B4-BE49-F238E27FC236}">
                  <a16:creationId xmlns:a16="http://schemas.microsoft.com/office/drawing/2014/main" id="{498E145D-7B42-F010-52A5-3811B8624ED3}"/>
                </a:ext>
              </a:extLst>
            </p:cNvPr>
            <p:cNvSpPr txBox="1">
              <a:spLocks/>
            </p:cNvSpPr>
            <p:nvPr/>
          </p:nvSpPr>
          <p:spPr>
            <a:xfrm>
              <a:off x="1289030" y="1549484"/>
              <a:ext cx="9763150" cy="2207021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2000"/>
                </a:spcAft>
                <a:buNone/>
              </a:pPr>
              <a:r>
                <a:rPr lang="en-US" sz="2400" dirty="0">
                  <a:solidFill>
                    <a:schemeClr val="tx1"/>
                  </a:solidFill>
                  <a:cs typeface="Segoe UI Semibold"/>
                </a:rPr>
                <a:t>CORS Station: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054855-F929-6DDE-33F8-D6D9EA85AA94}"/>
              </a:ext>
            </a:extLst>
          </p:cNvPr>
          <p:cNvGrpSpPr/>
          <p:nvPr/>
        </p:nvGrpSpPr>
        <p:grpSpPr>
          <a:xfrm>
            <a:off x="4302362" y="2671504"/>
            <a:ext cx="10577236" cy="2280601"/>
            <a:chOff x="4345036" y="2344781"/>
            <a:chExt cx="10577236" cy="2280601"/>
          </a:xfrm>
        </p:grpSpPr>
        <p:sp>
          <p:nvSpPr>
            <p:cNvPr id="37" name="Oval 36" descr="Small circle">
              <a:extLst>
                <a:ext uri="{FF2B5EF4-FFF2-40B4-BE49-F238E27FC236}">
                  <a16:creationId xmlns:a16="http://schemas.microsoft.com/office/drawing/2014/main" id="{56B1AE10-F600-4A65-9A74-133A8065F9B1}"/>
                </a:ext>
              </a:extLst>
            </p:cNvPr>
            <p:cNvSpPr/>
            <p:nvPr/>
          </p:nvSpPr>
          <p:spPr bwMode="blackWhite">
            <a:xfrm>
              <a:off x="4378067" y="2344781"/>
              <a:ext cx="409838" cy="4098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C011E2-9496-F2D5-F2ED-937DD43BAB22}"/>
                </a:ext>
              </a:extLst>
            </p:cNvPr>
            <p:cNvGrpSpPr/>
            <p:nvPr/>
          </p:nvGrpSpPr>
          <p:grpSpPr>
            <a:xfrm>
              <a:off x="4345036" y="2359161"/>
              <a:ext cx="10577236" cy="2266221"/>
              <a:chOff x="510007" y="2209033"/>
              <a:chExt cx="10577236" cy="2266221"/>
            </a:xfrm>
          </p:grpSpPr>
          <p:sp>
            <p:nvSpPr>
              <p:cNvPr id="38" name="TextBox 37" descr="Number 2">
                <a:extLst>
                  <a:ext uri="{FF2B5EF4-FFF2-40B4-BE49-F238E27FC236}">
                    <a16:creationId xmlns:a16="http://schemas.microsoft.com/office/drawing/2014/main" id="{820B6A5B-DA9D-49DD-B07B-A45819D7AE71}"/>
                  </a:ext>
                </a:extLst>
              </p:cNvPr>
              <p:cNvSpPr txBox="1">
                <a:spLocks noChangeAspect="1"/>
              </p:cNvSpPr>
              <p:nvPr/>
            </p:nvSpPr>
            <p:spPr bwMode="blackWhite">
              <a:xfrm>
                <a:off x="510007" y="2209033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cs typeface="Segoe UI Semibold" panose="020B0702040204020203" pitchFamily="34" charset="0"/>
                  </a:rPr>
                  <a:t>ii.</a:t>
                </a:r>
              </a:p>
            </p:txBody>
          </p:sp>
          <p:sp>
            <p:nvSpPr>
              <p:cNvPr id="6" name="Content Placeholder 17">
                <a:extLst>
                  <a:ext uri="{FF2B5EF4-FFF2-40B4-BE49-F238E27FC236}">
                    <a16:creationId xmlns:a16="http://schemas.microsoft.com/office/drawing/2014/main" id="{5D2AFA11-47A0-C8B4-EFFD-348F41437E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24093" y="2268233"/>
                <a:ext cx="9763150" cy="22070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ts val="18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ts val="18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ts val="18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ts val="18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ts val="18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2000"/>
                  </a:spcAft>
                  <a:buNone/>
                </a:pPr>
                <a:r>
                  <a:rPr lang="en-US" sz="2400" dirty="0" err="1">
                    <a:solidFill>
                      <a:schemeClr val="tx1"/>
                    </a:solidFill>
                    <a:cs typeface="Segoe UI Semibold"/>
                  </a:rPr>
                  <a:t>Septentrio</a:t>
                </a:r>
                <a:r>
                  <a:rPr lang="en-US" sz="2400" dirty="0">
                    <a:solidFill>
                      <a:schemeClr val="tx1"/>
                    </a:solidFill>
                    <a:cs typeface="Segoe UI Semibold"/>
                  </a:rPr>
                  <a:t> mosaic-CLAS: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B53064-A1FD-0B83-967B-1FB569D1CACA}"/>
              </a:ext>
            </a:extLst>
          </p:cNvPr>
          <p:cNvGrpSpPr/>
          <p:nvPr/>
        </p:nvGrpSpPr>
        <p:grpSpPr>
          <a:xfrm>
            <a:off x="4314438" y="3745059"/>
            <a:ext cx="10521838" cy="2307000"/>
            <a:chOff x="440265" y="2901318"/>
            <a:chExt cx="10521838" cy="2307000"/>
          </a:xfrm>
        </p:grpSpPr>
        <p:sp>
          <p:nvSpPr>
            <p:cNvPr id="40" name="Oval 39" descr="Small circle">
              <a:extLst>
                <a:ext uri="{FF2B5EF4-FFF2-40B4-BE49-F238E27FC236}">
                  <a16:creationId xmlns:a16="http://schemas.microsoft.com/office/drawing/2014/main" id="{37106DCC-4555-4775-B013-F22CBB8F1C7A}"/>
                </a:ext>
              </a:extLst>
            </p:cNvPr>
            <p:cNvSpPr/>
            <p:nvPr/>
          </p:nvSpPr>
          <p:spPr bwMode="blackWhite">
            <a:xfrm>
              <a:off x="480644" y="2901318"/>
              <a:ext cx="409838" cy="4098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 descr="Number 3">
              <a:extLst>
                <a:ext uri="{FF2B5EF4-FFF2-40B4-BE49-F238E27FC236}">
                  <a16:creationId xmlns:a16="http://schemas.microsoft.com/office/drawing/2014/main" id="{3E28DC7C-4BAC-431A-9DED-9D56448737BC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440265" y="2935262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iii.</a:t>
              </a:r>
            </a:p>
          </p:txBody>
        </p:sp>
        <p:sp>
          <p:nvSpPr>
            <p:cNvPr id="8" name="Content Placeholder 17">
              <a:extLst>
                <a:ext uri="{FF2B5EF4-FFF2-40B4-BE49-F238E27FC236}">
                  <a16:creationId xmlns:a16="http://schemas.microsoft.com/office/drawing/2014/main" id="{B2FD9152-8E6D-3C06-54E9-0602463170FB}"/>
                </a:ext>
              </a:extLst>
            </p:cNvPr>
            <p:cNvSpPr txBox="1">
              <a:spLocks/>
            </p:cNvSpPr>
            <p:nvPr/>
          </p:nvSpPr>
          <p:spPr>
            <a:xfrm>
              <a:off x="1198953" y="3001297"/>
              <a:ext cx="9763150" cy="2207021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2000"/>
                </a:spcAft>
                <a:buNone/>
              </a:pPr>
              <a:r>
                <a:rPr lang="en-US" sz="2400" dirty="0">
                  <a:solidFill>
                    <a:schemeClr val="tx1"/>
                  </a:solidFill>
                  <a:cs typeface="Segoe UI Semibold"/>
                </a:rPr>
                <a:t>MADOCA PPP: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D16C23-AF76-65EB-F674-D63F0E0D0EDF}"/>
              </a:ext>
            </a:extLst>
          </p:cNvPr>
          <p:cNvGrpSpPr/>
          <p:nvPr/>
        </p:nvGrpSpPr>
        <p:grpSpPr>
          <a:xfrm>
            <a:off x="4316010" y="4908882"/>
            <a:ext cx="10519051" cy="2286387"/>
            <a:chOff x="491870" y="3686595"/>
            <a:chExt cx="10519051" cy="2286387"/>
          </a:xfrm>
        </p:grpSpPr>
        <p:sp>
          <p:nvSpPr>
            <p:cNvPr id="11" name="Oval 10" descr="Small circle">
              <a:extLst>
                <a:ext uri="{FF2B5EF4-FFF2-40B4-BE49-F238E27FC236}">
                  <a16:creationId xmlns:a16="http://schemas.microsoft.com/office/drawing/2014/main" id="{C3E0254C-F968-5D93-C197-56EEF0C0B326}"/>
                </a:ext>
              </a:extLst>
            </p:cNvPr>
            <p:cNvSpPr/>
            <p:nvPr/>
          </p:nvSpPr>
          <p:spPr bwMode="blackWhite">
            <a:xfrm>
              <a:off x="543038" y="3686595"/>
              <a:ext cx="409838" cy="4098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 descr="Number 3">
              <a:extLst>
                <a:ext uri="{FF2B5EF4-FFF2-40B4-BE49-F238E27FC236}">
                  <a16:creationId xmlns:a16="http://schemas.microsoft.com/office/drawing/2014/main" id="{DABEEBF1-F564-A519-792A-1337E62B70DE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491870" y="3693132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iv.</a:t>
              </a:r>
            </a:p>
          </p:txBody>
        </p:sp>
        <p:sp>
          <p:nvSpPr>
            <p:cNvPr id="12" name="Content Placeholder 17">
              <a:extLst>
                <a:ext uri="{FF2B5EF4-FFF2-40B4-BE49-F238E27FC236}">
                  <a16:creationId xmlns:a16="http://schemas.microsoft.com/office/drawing/2014/main" id="{8D3269DE-CF47-3B33-FE93-84D3D3D42EAA}"/>
                </a:ext>
              </a:extLst>
            </p:cNvPr>
            <p:cNvSpPr txBox="1">
              <a:spLocks/>
            </p:cNvSpPr>
            <p:nvPr/>
          </p:nvSpPr>
          <p:spPr>
            <a:xfrm>
              <a:off x="1247771" y="3765961"/>
              <a:ext cx="9763150" cy="2207021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2000"/>
                </a:spcAft>
                <a:buNone/>
              </a:pPr>
              <a:r>
                <a:rPr lang="en-US" sz="2400" dirty="0">
                  <a:solidFill>
                    <a:schemeClr val="tx1"/>
                  </a:solidFill>
                  <a:cs typeface="Segoe UI Semibold"/>
                </a:rPr>
                <a:t>U-</a:t>
              </a:r>
              <a:r>
                <a:rPr lang="en-US" sz="2400" dirty="0" err="1">
                  <a:solidFill>
                    <a:schemeClr val="tx1"/>
                  </a:solidFill>
                  <a:cs typeface="Segoe UI Semibold"/>
                </a:rPr>
                <a:t>blox</a:t>
              </a:r>
              <a:r>
                <a:rPr lang="en-US" sz="2400" dirty="0">
                  <a:solidFill>
                    <a:schemeClr val="tx1"/>
                  </a:solidFill>
                  <a:cs typeface="Segoe UI Semibold"/>
                </a:rPr>
                <a:t> receivers: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2839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DF86-5B8B-45C3-AFF6-EEBF93CC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40" y="448056"/>
            <a:ext cx="11153159" cy="555554"/>
          </a:xfrm>
        </p:spPr>
        <p:txBody>
          <a:bodyPr/>
          <a:lstStyle/>
          <a:p>
            <a:r>
              <a:rPr lang="en-US" dirty="0"/>
              <a:t>Data Acquisition: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024674-939E-54CE-A242-1F2A0E09C514}"/>
              </a:ext>
            </a:extLst>
          </p:cNvPr>
          <p:cNvGrpSpPr/>
          <p:nvPr/>
        </p:nvGrpSpPr>
        <p:grpSpPr>
          <a:xfrm>
            <a:off x="4097645" y="448056"/>
            <a:ext cx="10557543" cy="2302756"/>
            <a:chOff x="494637" y="1453749"/>
            <a:chExt cx="10557543" cy="2302756"/>
          </a:xfrm>
        </p:grpSpPr>
        <p:sp>
          <p:nvSpPr>
            <p:cNvPr id="34" name="Oval 33" descr="Small circle">
              <a:extLst>
                <a:ext uri="{FF2B5EF4-FFF2-40B4-BE49-F238E27FC236}">
                  <a16:creationId xmlns:a16="http://schemas.microsoft.com/office/drawing/2014/main" id="{1B2C9E4F-7EE0-4D8D-9272-5648B0F47BC2}"/>
                </a:ext>
              </a:extLst>
            </p:cNvPr>
            <p:cNvSpPr/>
            <p:nvPr/>
          </p:nvSpPr>
          <p:spPr bwMode="blackWhite">
            <a:xfrm>
              <a:off x="535271" y="1453749"/>
              <a:ext cx="409838" cy="4098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1">
              <a:extLst>
                <a:ext uri="{FF2B5EF4-FFF2-40B4-BE49-F238E27FC236}">
                  <a16:creationId xmlns:a16="http://schemas.microsoft.com/office/drawing/2014/main" id="{0B1B7305-0619-49EF-BD28-9928D7620FCB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494637" y="1481609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cs typeface="Segoe UI Semibold" panose="020B0702040204020203" pitchFamily="34" charset="0"/>
                </a:rPr>
                <a:t>i</a:t>
              </a:r>
              <a:r>
                <a:rPr lang="en-US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.</a:t>
              </a:r>
            </a:p>
          </p:txBody>
        </p:sp>
        <p:sp>
          <p:nvSpPr>
            <p:cNvPr id="5" name="Content Placeholder 17">
              <a:extLst>
                <a:ext uri="{FF2B5EF4-FFF2-40B4-BE49-F238E27FC236}">
                  <a16:creationId xmlns:a16="http://schemas.microsoft.com/office/drawing/2014/main" id="{498E145D-7B42-F010-52A5-3811B8624ED3}"/>
                </a:ext>
              </a:extLst>
            </p:cNvPr>
            <p:cNvSpPr txBox="1">
              <a:spLocks/>
            </p:cNvSpPr>
            <p:nvPr/>
          </p:nvSpPr>
          <p:spPr>
            <a:xfrm>
              <a:off x="1289030" y="1549484"/>
              <a:ext cx="9763150" cy="2207021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2000"/>
                </a:spcAft>
                <a:buNone/>
              </a:pPr>
              <a:r>
                <a:rPr lang="en-US" sz="2400" dirty="0">
                  <a:solidFill>
                    <a:schemeClr val="tx1"/>
                  </a:solidFill>
                  <a:cs typeface="Segoe UI Semibold"/>
                </a:rPr>
                <a:t>CORS Station: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64B74C9-EC65-5B04-C79B-93D3F8A03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36607" y="2071442"/>
            <a:ext cx="4491774" cy="2994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F006E3-BCE4-055F-E77B-030339CC4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81" y="4064001"/>
            <a:ext cx="3962398" cy="2641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DFD02D-EB06-F1F6-0B36-AC7051D0C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712" y="3276600"/>
            <a:ext cx="4464407" cy="342900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BB30039-2561-30AA-442A-F81ADF695EB0}"/>
              </a:ext>
            </a:extLst>
          </p:cNvPr>
          <p:cNvCxnSpPr>
            <a:cxnSpLocks/>
          </p:cNvCxnSpPr>
          <p:nvPr/>
        </p:nvCxnSpPr>
        <p:spPr>
          <a:xfrm flipV="1">
            <a:off x="1070397" y="3276600"/>
            <a:ext cx="4708103" cy="1921053"/>
          </a:xfrm>
          <a:prstGeom prst="bentConnector3">
            <a:avLst>
              <a:gd name="adj1" fmla="val 96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F7289BEC-4B9D-2F3F-6573-9A1055E5AA89}"/>
              </a:ext>
            </a:extLst>
          </p:cNvPr>
          <p:cNvCxnSpPr>
            <a:cxnSpLocks/>
          </p:cNvCxnSpPr>
          <p:nvPr/>
        </p:nvCxnSpPr>
        <p:spPr>
          <a:xfrm>
            <a:off x="1070397" y="5811203"/>
            <a:ext cx="6983326" cy="173851"/>
          </a:xfrm>
          <a:prstGeom prst="bentConnector3">
            <a:avLst>
              <a:gd name="adj1" fmla="val -12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151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DF86-5B8B-45C3-AFF6-EEBF93CC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40" y="448056"/>
            <a:ext cx="11153159" cy="555554"/>
          </a:xfrm>
        </p:spPr>
        <p:txBody>
          <a:bodyPr/>
          <a:lstStyle/>
          <a:p>
            <a:r>
              <a:rPr lang="en-US" dirty="0"/>
              <a:t>Data Acquisition: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054855-F929-6DDE-33F8-D6D9EA85AA94}"/>
              </a:ext>
            </a:extLst>
          </p:cNvPr>
          <p:cNvGrpSpPr/>
          <p:nvPr/>
        </p:nvGrpSpPr>
        <p:grpSpPr>
          <a:xfrm>
            <a:off x="3742803" y="448056"/>
            <a:ext cx="10590884" cy="2280601"/>
            <a:chOff x="4331388" y="2344781"/>
            <a:chExt cx="10590884" cy="2280601"/>
          </a:xfrm>
        </p:grpSpPr>
        <p:sp>
          <p:nvSpPr>
            <p:cNvPr id="37" name="Oval 36" descr="Small circle">
              <a:extLst>
                <a:ext uri="{FF2B5EF4-FFF2-40B4-BE49-F238E27FC236}">
                  <a16:creationId xmlns:a16="http://schemas.microsoft.com/office/drawing/2014/main" id="{56B1AE10-F600-4A65-9A74-133A8065F9B1}"/>
                </a:ext>
              </a:extLst>
            </p:cNvPr>
            <p:cNvSpPr/>
            <p:nvPr/>
          </p:nvSpPr>
          <p:spPr bwMode="blackWhite">
            <a:xfrm>
              <a:off x="4378067" y="2344781"/>
              <a:ext cx="409838" cy="4098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C011E2-9496-F2D5-F2ED-937DD43BAB22}"/>
                </a:ext>
              </a:extLst>
            </p:cNvPr>
            <p:cNvGrpSpPr/>
            <p:nvPr/>
          </p:nvGrpSpPr>
          <p:grpSpPr>
            <a:xfrm>
              <a:off x="4331388" y="2359161"/>
              <a:ext cx="10590884" cy="2266221"/>
              <a:chOff x="496359" y="2209033"/>
              <a:chExt cx="10590884" cy="2266221"/>
            </a:xfrm>
          </p:grpSpPr>
          <p:sp>
            <p:nvSpPr>
              <p:cNvPr id="38" name="TextBox 37" descr="Number 2">
                <a:extLst>
                  <a:ext uri="{FF2B5EF4-FFF2-40B4-BE49-F238E27FC236}">
                    <a16:creationId xmlns:a16="http://schemas.microsoft.com/office/drawing/2014/main" id="{820B6A5B-DA9D-49DD-B07B-A45819D7AE71}"/>
                  </a:ext>
                </a:extLst>
              </p:cNvPr>
              <p:cNvSpPr txBox="1">
                <a:spLocks noChangeAspect="1"/>
              </p:cNvSpPr>
              <p:nvPr/>
            </p:nvSpPr>
            <p:spPr bwMode="blackWhite">
              <a:xfrm>
                <a:off x="496359" y="2209033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cs typeface="Segoe UI Semibold" panose="020B0702040204020203" pitchFamily="34" charset="0"/>
                  </a:rPr>
                  <a:t>ii.</a:t>
                </a:r>
              </a:p>
            </p:txBody>
          </p:sp>
          <p:sp>
            <p:nvSpPr>
              <p:cNvPr id="6" name="Content Placeholder 17">
                <a:extLst>
                  <a:ext uri="{FF2B5EF4-FFF2-40B4-BE49-F238E27FC236}">
                    <a16:creationId xmlns:a16="http://schemas.microsoft.com/office/drawing/2014/main" id="{5D2AFA11-47A0-C8B4-EFFD-348F41437E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24093" y="2268233"/>
                <a:ext cx="9763150" cy="22070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ts val="18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ts val="18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ts val="18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ts val="18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lang="en-US" sz="1200" kern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ts val="1800"/>
                  </a:lnSpc>
                  <a:spcBef>
                    <a:spcPts val="100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lang="en-US"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2000"/>
                  </a:spcAft>
                  <a:buNone/>
                </a:pPr>
                <a:r>
                  <a:rPr lang="en-US" sz="2400" dirty="0" err="1">
                    <a:solidFill>
                      <a:schemeClr val="tx1"/>
                    </a:solidFill>
                    <a:cs typeface="Segoe UI Semibold"/>
                  </a:rPr>
                  <a:t>Septentrio</a:t>
                </a:r>
                <a:r>
                  <a:rPr lang="en-US" sz="2400" dirty="0">
                    <a:solidFill>
                      <a:schemeClr val="tx1"/>
                    </a:solidFill>
                    <a:cs typeface="Segoe UI Semibold"/>
                  </a:rPr>
                  <a:t> mosaic-CLAS:</a:t>
                </a:r>
              </a:p>
            </p:txBody>
          </p:sp>
        </p:grpSp>
      </p:grp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84CFD6E1-8C72-100A-00B5-33ABE2CDC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22"/>
          <a:stretch/>
        </p:blipFill>
        <p:spPr bwMode="auto">
          <a:xfrm>
            <a:off x="4381698" y="2630313"/>
            <a:ext cx="3226431" cy="265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description available.">
            <a:extLst>
              <a:ext uri="{FF2B5EF4-FFF2-40B4-BE49-F238E27FC236}">
                <a16:creationId xmlns:a16="http://schemas.microsoft.com/office/drawing/2014/main" id="{E1A22017-DEC5-5883-069F-60CAD84D9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3" y="1880931"/>
            <a:ext cx="3226431" cy="43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833289-CDB9-3469-CCE8-2C4B5C286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271" y="4257016"/>
            <a:ext cx="3623198" cy="2459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620DE1-4C0A-D059-2BEC-A4926108D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712" y="1228741"/>
            <a:ext cx="2544317" cy="280314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8C98DC-3936-3590-BCDD-C230800CC212}"/>
              </a:ext>
            </a:extLst>
          </p:cNvPr>
          <p:cNvCxnSpPr>
            <a:stCxn id="1028" idx="3"/>
          </p:cNvCxnSpPr>
          <p:nvPr/>
        </p:nvCxnSpPr>
        <p:spPr>
          <a:xfrm>
            <a:off x="3424354" y="4031885"/>
            <a:ext cx="95734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10867D-0560-E29E-4C62-16089B516EF7}"/>
              </a:ext>
            </a:extLst>
          </p:cNvPr>
          <p:cNvCxnSpPr>
            <a:stCxn id="1026" idx="3"/>
            <a:endCxn id="5" idx="1"/>
          </p:cNvCxnSpPr>
          <p:nvPr/>
        </p:nvCxnSpPr>
        <p:spPr>
          <a:xfrm flipV="1">
            <a:off x="7608129" y="2630313"/>
            <a:ext cx="1171583" cy="132717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852C969-7A12-E328-91D9-BD6CA63EA703}"/>
              </a:ext>
            </a:extLst>
          </p:cNvPr>
          <p:cNvCxnSpPr>
            <a:cxnSpLocks/>
            <a:stCxn id="1026" idx="3"/>
            <a:endCxn id="3" idx="1"/>
          </p:cNvCxnSpPr>
          <p:nvPr/>
        </p:nvCxnSpPr>
        <p:spPr>
          <a:xfrm>
            <a:off x="7608129" y="3957485"/>
            <a:ext cx="632142" cy="152917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020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DF86-5B8B-45C3-AFF6-EEBF93CC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40" y="448056"/>
            <a:ext cx="11153159" cy="555554"/>
          </a:xfrm>
        </p:spPr>
        <p:txBody>
          <a:bodyPr/>
          <a:lstStyle/>
          <a:p>
            <a:r>
              <a:rPr lang="en-US" dirty="0"/>
              <a:t>Data Acquisition: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B53064-A1FD-0B83-967B-1FB569D1CACA}"/>
              </a:ext>
            </a:extLst>
          </p:cNvPr>
          <p:cNvGrpSpPr/>
          <p:nvPr/>
        </p:nvGrpSpPr>
        <p:grpSpPr>
          <a:xfrm>
            <a:off x="4043056" y="379819"/>
            <a:ext cx="10521838" cy="2307000"/>
            <a:chOff x="440265" y="2901318"/>
            <a:chExt cx="10521838" cy="2307000"/>
          </a:xfrm>
        </p:grpSpPr>
        <p:sp>
          <p:nvSpPr>
            <p:cNvPr id="40" name="Oval 39" descr="Small circle">
              <a:extLst>
                <a:ext uri="{FF2B5EF4-FFF2-40B4-BE49-F238E27FC236}">
                  <a16:creationId xmlns:a16="http://schemas.microsoft.com/office/drawing/2014/main" id="{37106DCC-4555-4775-B013-F22CBB8F1C7A}"/>
                </a:ext>
              </a:extLst>
            </p:cNvPr>
            <p:cNvSpPr/>
            <p:nvPr/>
          </p:nvSpPr>
          <p:spPr bwMode="blackWhite">
            <a:xfrm>
              <a:off x="480644" y="2901318"/>
              <a:ext cx="409838" cy="4098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 descr="Number 3">
              <a:extLst>
                <a:ext uri="{FF2B5EF4-FFF2-40B4-BE49-F238E27FC236}">
                  <a16:creationId xmlns:a16="http://schemas.microsoft.com/office/drawing/2014/main" id="{3E28DC7C-4BAC-431A-9DED-9D56448737BC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440265" y="2935262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iii.</a:t>
              </a:r>
            </a:p>
          </p:txBody>
        </p:sp>
        <p:sp>
          <p:nvSpPr>
            <p:cNvPr id="8" name="Content Placeholder 17">
              <a:extLst>
                <a:ext uri="{FF2B5EF4-FFF2-40B4-BE49-F238E27FC236}">
                  <a16:creationId xmlns:a16="http://schemas.microsoft.com/office/drawing/2014/main" id="{B2FD9152-8E6D-3C06-54E9-0602463170FB}"/>
                </a:ext>
              </a:extLst>
            </p:cNvPr>
            <p:cNvSpPr txBox="1">
              <a:spLocks/>
            </p:cNvSpPr>
            <p:nvPr/>
          </p:nvSpPr>
          <p:spPr>
            <a:xfrm>
              <a:off x="1198953" y="3001297"/>
              <a:ext cx="9763150" cy="2207021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2000"/>
                </a:spcAft>
                <a:buNone/>
              </a:pPr>
              <a:r>
                <a:rPr lang="en-US" sz="2400" dirty="0">
                  <a:solidFill>
                    <a:schemeClr val="tx1"/>
                  </a:solidFill>
                  <a:cs typeface="Segoe UI Semibold"/>
                </a:rPr>
                <a:t>MADOCA PPP: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EBBF655-D85F-512C-7942-21FA961D0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72170" y="2408518"/>
            <a:ext cx="4951258" cy="3300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9D8E2D-18EC-9D53-74B8-07E8336A6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799" y="4202520"/>
            <a:ext cx="3735569" cy="2490379"/>
          </a:xfrm>
          <a:prstGeom prst="rect">
            <a:avLst/>
          </a:prstGeom>
        </p:spPr>
      </p:pic>
      <p:pic>
        <p:nvPicPr>
          <p:cNvPr id="2050" name="Picture 2" descr="Low-Cost High-Accuracy GNSS Receiver System based on QZSS MADOCA Signal  MAD-WIN, MAD-π and MADROID">
            <a:extLst>
              <a:ext uri="{FF2B5EF4-FFF2-40B4-BE49-F238E27FC236}">
                <a16:creationId xmlns:a16="http://schemas.microsoft.com/office/drawing/2014/main" id="{012E1BB3-E915-368A-4F24-9EC0D2E9B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57"/>
          <a:stretch/>
        </p:blipFill>
        <p:spPr bwMode="auto">
          <a:xfrm>
            <a:off x="4801744" y="3064184"/>
            <a:ext cx="2000250" cy="199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w-Cost MADOCA Receiver System 低コストのMADOCAレシーバーシステム MAD-WIN, MAD-π and  MADROID">
            <a:extLst>
              <a:ext uri="{FF2B5EF4-FFF2-40B4-BE49-F238E27FC236}">
                <a16:creationId xmlns:a16="http://schemas.microsoft.com/office/drawing/2014/main" id="{7124E251-E7D2-FC73-3B03-3CE479C76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123" y="1527216"/>
            <a:ext cx="3151368" cy="25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79A3B5-1A70-CEF1-7999-E3BA7496DAA6}"/>
              </a:ext>
            </a:extLst>
          </p:cNvPr>
          <p:cNvCxnSpPr>
            <a:cxnSpLocks/>
            <a:stCxn id="3" idx="2"/>
            <a:endCxn id="2050" idx="1"/>
          </p:cNvCxnSpPr>
          <p:nvPr/>
        </p:nvCxnSpPr>
        <p:spPr>
          <a:xfrm>
            <a:off x="3653878" y="4058937"/>
            <a:ext cx="1147866" cy="472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F3A050C-A579-60C0-C37D-99586CCD878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820099" y="4058937"/>
            <a:ext cx="1485700" cy="138877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0BFDC9C-7597-3F60-819D-805A8801C15A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820099" y="4058937"/>
            <a:ext cx="1485700" cy="138877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AAC705-2490-4415-1557-D119887AF635}"/>
              </a:ext>
            </a:extLst>
          </p:cNvPr>
          <p:cNvCxnSpPr>
            <a:cxnSpLocks/>
            <a:stCxn id="2050" idx="3"/>
            <a:endCxn id="2052" idx="1"/>
          </p:cNvCxnSpPr>
          <p:nvPr/>
        </p:nvCxnSpPr>
        <p:spPr>
          <a:xfrm flipV="1">
            <a:off x="6801994" y="2782741"/>
            <a:ext cx="1736129" cy="1280925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654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DF86-5B8B-45C3-AFF6-EEBF93CC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40" y="448056"/>
            <a:ext cx="11153159" cy="555554"/>
          </a:xfrm>
        </p:spPr>
        <p:txBody>
          <a:bodyPr/>
          <a:lstStyle/>
          <a:p>
            <a:r>
              <a:rPr lang="en-US" dirty="0"/>
              <a:t>Data Acquisition: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D16C23-AF76-65EB-F674-D63F0E0D0EDF}"/>
              </a:ext>
            </a:extLst>
          </p:cNvPr>
          <p:cNvGrpSpPr/>
          <p:nvPr/>
        </p:nvGrpSpPr>
        <p:grpSpPr>
          <a:xfrm>
            <a:off x="4043054" y="459710"/>
            <a:ext cx="10532699" cy="2286387"/>
            <a:chOff x="478222" y="3686595"/>
            <a:chExt cx="10532699" cy="2286387"/>
          </a:xfrm>
        </p:grpSpPr>
        <p:sp>
          <p:nvSpPr>
            <p:cNvPr id="11" name="Oval 10" descr="Small circle">
              <a:extLst>
                <a:ext uri="{FF2B5EF4-FFF2-40B4-BE49-F238E27FC236}">
                  <a16:creationId xmlns:a16="http://schemas.microsoft.com/office/drawing/2014/main" id="{C3E0254C-F968-5D93-C197-56EEF0C0B326}"/>
                </a:ext>
              </a:extLst>
            </p:cNvPr>
            <p:cNvSpPr/>
            <p:nvPr/>
          </p:nvSpPr>
          <p:spPr bwMode="blackWhite">
            <a:xfrm>
              <a:off x="543038" y="3686595"/>
              <a:ext cx="409838" cy="4098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 descr="Number 3">
              <a:extLst>
                <a:ext uri="{FF2B5EF4-FFF2-40B4-BE49-F238E27FC236}">
                  <a16:creationId xmlns:a16="http://schemas.microsoft.com/office/drawing/2014/main" id="{DABEEBF1-F564-A519-792A-1337E62B70DE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478222" y="3706780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iv.</a:t>
              </a:r>
            </a:p>
          </p:txBody>
        </p:sp>
        <p:sp>
          <p:nvSpPr>
            <p:cNvPr id="12" name="Content Placeholder 17">
              <a:extLst>
                <a:ext uri="{FF2B5EF4-FFF2-40B4-BE49-F238E27FC236}">
                  <a16:creationId xmlns:a16="http://schemas.microsoft.com/office/drawing/2014/main" id="{8D3269DE-CF47-3B33-FE93-84D3D3D42EAA}"/>
                </a:ext>
              </a:extLst>
            </p:cNvPr>
            <p:cNvSpPr txBox="1">
              <a:spLocks/>
            </p:cNvSpPr>
            <p:nvPr/>
          </p:nvSpPr>
          <p:spPr>
            <a:xfrm>
              <a:off x="1247771" y="3765961"/>
              <a:ext cx="9763150" cy="2207021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2000"/>
                </a:spcAft>
                <a:buNone/>
              </a:pPr>
              <a:r>
                <a:rPr lang="en-US" sz="2400" dirty="0">
                  <a:solidFill>
                    <a:schemeClr val="tx1"/>
                  </a:solidFill>
                  <a:cs typeface="Segoe UI Semibold"/>
                </a:rPr>
                <a:t>U-</a:t>
              </a:r>
              <a:r>
                <a:rPr lang="en-US" sz="2400" dirty="0" err="1">
                  <a:solidFill>
                    <a:schemeClr val="tx1"/>
                  </a:solidFill>
                  <a:cs typeface="Segoe UI Semibold"/>
                </a:rPr>
                <a:t>blox</a:t>
              </a:r>
              <a:r>
                <a:rPr lang="en-US" sz="2400" dirty="0">
                  <a:solidFill>
                    <a:schemeClr val="tx1"/>
                  </a:solidFill>
                  <a:cs typeface="Segoe UI Semibold"/>
                </a:rPr>
                <a:t> receivers M8T/F9P:</a:t>
              </a:r>
            </a:p>
          </p:txBody>
        </p:sp>
      </p:grpSp>
      <p:pic>
        <p:nvPicPr>
          <p:cNvPr id="3074" name="Picture 2" descr="No description available.">
            <a:extLst>
              <a:ext uri="{FF2B5EF4-FFF2-40B4-BE49-F238E27FC236}">
                <a16:creationId xmlns:a16="http://schemas.microsoft.com/office/drawing/2014/main" id="{35B36047-8A4E-1DB5-420A-86C5FC5CF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68" y="1368395"/>
            <a:ext cx="1919565" cy="255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 description available.">
            <a:extLst>
              <a:ext uri="{FF2B5EF4-FFF2-40B4-BE49-F238E27FC236}">
                <a16:creationId xmlns:a16="http://schemas.microsoft.com/office/drawing/2014/main" id="{03AEF997-C34D-D47A-51D9-C548FF2A0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8" b="26320"/>
          <a:stretch/>
        </p:blipFill>
        <p:spPr bwMode="auto">
          <a:xfrm>
            <a:off x="3378200" y="1755551"/>
            <a:ext cx="2950854" cy="179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o description available.">
            <a:extLst>
              <a:ext uri="{FF2B5EF4-FFF2-40B4-BE49-F238E27FC236}">
                <a16:creationId xmlns:a16="http://schemas.microsoft.com/office/drawing/2014/main" id="{350E2884-4716-3433-F6DD-A0B4579D4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43" y="4182101"/>
            <a:ext cx="1896816" cy="252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o description available.">
            <a:extLst>
              <a:ext uri="{FF2B5EF4-FFF2-40B4-BE49-F238E27FC236}">
                <a16:creationId xmlns:a16="http://schemas.microsoft.com/office/drawing/2014/main" id="{F1B91605-AC83-4F48-171C-FBB94E1C1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2" b="13011"/>
          <a:stretch/>
        </p:blipFill>
        <p:spPr bwMode="auto">
          <a:xfrm>
            <a:off x="3450670" y="4246465"/>
            <a:ext cx="2832100" cy="237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7D9C5-C312-800D-1147-F8727CA24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9258" y="3962400"/>
            <a:ext cx="4241799" cy="2748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13755-6267-F0D2-955E-EDFCA4AF37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6107" y="1216614"/>
            <a:ext cx="3848099" cy="256200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5B632-8ABF-563F-6C15-AF3AA4997A37}"/>
              </a:ext>
            </a:extLst>
          </p:cNvPr>
          <p:cNvCxnSpPr>
            <a:cxnSpLocks/>
            <a:stCxn id="3074" idx="3"/>
            <a:endCxn id="3076" idx="1"/>
          </p:cNvCxnSpPr>
          <p:nvPr/>
        </p:nvCxnSpPr>
        <p:spPr>
          <a:xfrm>
            <a:off x="2149133" y="2648105"/>
            <a:ext cx="1229067" cy="276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A268D7-B69C-2802-CB93-254E94A8C3BC}"/>
              </a:ext>
            </a:extLst>
          </p:cNvPr>
          <p:cNvCxnSpPr>
            <a:cxnSpLocks/>
            <a:stCxn id="3078" idx="3"/>
            <a:endCxn id="3080" idx="1"/>
          </p:cNvCxnSpPr>
          <p:nvPr/>
        </p:nvCxnSpPr>
        <p:spPr>
          <a:xfrm flipV="1">
            <a:off x="2137759" y="5434374"/>
            <a:ext cx="1312911" cy="1227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C15E14-1FD0-E728-1A58-EC65D9C38C87}"/>
              </a:ext>
            </a:extLst>
          </p:cNvPr>
          <p:cNvCxnSpPr>
            <a:cxnSpLocks/>
          </p:cNvCxnSpPr>
          <p:nvPr/>
        </p:nvCxnSpPr>
        <p:spPr>
          <a:xfrm>
            <a:off x="6307143" y="2666567"/>
            <a:ext cx="159896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0C943F-361D-78D4-EAA7-0A01FA66D2B5}"/>
              </a:ext>
            </a:extLst>
          </p:cNvPr>
          <p:cNvCxnSpPr>
            <a:cxnSpLocks/>
          </p:cNvCxnSpPr>
          <p:nvPr/>
        </p:nvCxnSpPr>
        <p:spPr>
          <a:xfrm>
            <a:off x="6266869" y="5336794"/>
            <a:ext cx="1455089" cy="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219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 descr="Small circle">
            <a:extLst>
              <a:ext uri="{FF2B5EF4-FFF2-40B4-BE49-F238E27FC236}">
                <a16:creationId xmlns:a16="http://schemas.microsoft.com/office/drawing/2014/main" id="{3F888EEF-F922-411C-AD20-1F85707999ED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1482012" y="1222222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 descr="Number 1">
            <a:extLst>
              <a:ext uri="{FF2B5EF4-FFF2-40B4-BE49-F238E27FC236}">
                <a16:creationId xmlns:a16="http://schemas.microsoft.com/office/drawing/2014/main" id="{9CD9E4CE-FD52-4AC9-872D-25413CF33921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1482010" y="1243296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28" name="Content Placeholder 17">
            <a:extLst>
              <a:ext uri="{FF2B5EF4-FFF2-40B4-BE49-F238E27FC236}">
                <a16:creationId xmlns:a16="http://schemas.microsoft.com/office/drawing/2014/main" id="{3A4613BA-63C5-4EC3-9541-6A0AF6C960DA}"/>
              </a:ext>
            </a:extLst>
          </p:cNvPr>
          <p:cNvSpPr txBox="1">
            <a:spLocks/>
          </p:cNvSpPr>
          <p:nvPr/>
        </p:nvSpPr>
        <p:spPr>
          <a:xfrm>
            <a:off x="2070132" y="1298489"/>
            <a:ext cx="9763150" cy="22070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2400" dirty="0">
                <a:solidFill>
                  <a:schemeClr val="tx1"/>
                </a:solidFill>
                <a:cs typeface="Segoe UI Semibold"/>
              </a:rPr>
              <a:t>Data Acquisition :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2000" dirty="0">
                <a:solidFill>
                  <a:schemeClr val="tx1"/>
                </a:solidFill>
                <a:cs typeface="Segoe UI Semibold"/>
              </a:rPr>
              <a:t>Getting Familiar with the sensors, receivers and Data Logging Platforms 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08D2400-84DA-744B-97DA-016A38C65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18869" y="4846388"/>
            <a:ext cx="731520" cy="731520"/>
          </a:xfrm>
          <a:prstGeom prst="ellipse">
            <a:avLst/>
          </a:prstGeom>
          <a:solidFill>
            <a:srgbClr val="F5F5F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1C6F04-0C37-9F49-9A88-B6BDAEDEB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968947" y="4267059"/>
            <a:ext cx="731520" cy="731520"/>
          </a:xfrm>
          <a:prstGeom prst="ellipse">
            <a:avLst/>
          </a:prstGeom>
          <a:solidFill>
            <a:srgbClr val="F5F5F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765308-8C23-D1CA-4953-A6C7C3E642F2}"/>
              </a:ext>
            </a:extLst>
          </p:cNvPr>
          <p:cNvCxnSpPr>
            <a:cxnSpLocks/>
          </p:cNvCxnSpPr>
          <p:nvPr/>
        </p:nvCxnSpPr>
        <p:spPr>
          <a:xfrm>
            <a:off x="521457" y="2402000"/>
            <a:ext cx="1114908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8B3882-389E-5D2A-D510-367E12122DA0}"/>
              </a:ext>
            </a:extLst>
          </p:cNvPr>
          <p:cNvCxnSpPr>
            <a:cxnSpLocks/>
          </p:cNvCxnSpPr>
          <p:nvPr/>
        </p:nvCxnSpPr>
        <p:spPr>
          <a:xfrm>
            <a:off x="521457" y="3812764"/>
            <a:ext cx="1114908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Oval 28" descr="Small circle">
            <a:extLst>
              <a:ext uri="{FF2B5EF4-FFF2-40B4-BE49-F238E27FC236}">
                <a16:creationId xmlns:a16="http://schemas.microsoft.com/office/drawing/2014/main" id="{DF8C4F35-6A2F-E398-09A6-EBCFC16079AB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1482011" y="2566862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 descr="Small circle">
            <a:extLst>
              <a:ext uri="{FF2B5EF4-FFF2-40B4-BE49-F238E27FC236}">
                <a16:creationId xmlns:a16="http://schemas.microsoft.com/office/drawing/2014/main" id="{E4692671-2CC9-BAA7-2D29-D4E364AEC8A0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1482010" y="5319834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 descr="Small circle">
            <a:extLst>
              <a:ext uri="{FF2B5EF4-FFF2-40B4-BE49-F238E27FC236}">
                <a16:creationId xmlns:a16="http://schemas.microsoft.com/office/drawing/2014/main" id="{6EC3298E-FE3D-6B4B-4917-7CBFD39CC45E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1482010" y="3943055"/>
            <a:ext cx="411480" cy="411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 descr="Number 1">
            <a:extLst>
              <a:ext uri="{FF2B5EF4-FFF2-40B4-BE49-F238E27FC236}">
                <a16:creationId xmlns:a16="http://schemas.microsoft.com/office/drawing/2014/main" id="{C3A98F29-F9A9-633D-A35B-AA4A50DF71BB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1474849" y="2614906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32" name="Content Placeholder 17">
            <a:extLst>
              <a:ext uri="{FF2B5EF4-FFF2-40B4-BE49-F238E27FC236}">
                <a16:creationId xmlns:a16="http://schemas.microsoft.com/office/drawing/2014/main" id="{93174DA8-7CEA-79D5-284A-7FF541D4E4F5}"/>
              </a:ext>
            </a:extLst>
          </p:cNvPr>
          <p:cNvSpPr txBox="1">
            <a:spLocks/>
          </p:cNvSpPr>
          <p:nvPr/>
        </p:nvSpPr>
        <p:spPr>
          <a:xfrm>
            <a:off x="1997625" y="5361982"/>
            <a:ext cx="9763150" cy="22070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2400" dirty="0">
                <a:solidFill>
                  <a:schemeClr val="tx1"/>
                </a:solidFill>
                <a:cs typeface="Segoe UI Semibold"/>
              </a:rPr>
              <a:t>Applications :</a:t>
            </a:r>
            <a:r>
              <a:rPr lang="en-US" sz="2000" dirty="0">
                <a:solidFill>
                  <a:schemeClr val="tx1"/>
                </a:solidFill>
                <a:cs typeface="Segoe UI Semibold"/>
              </a:rPr>
              <a:t>  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2000" dirty="0">
                <a:solidFill>
                  <a:schemeClr val="tx1"/>
                </a:solidFill>
                <a:cs typeface="Segoe UI Semibold"/>
              </a:rPr>
              <a:t>Applications of RAW GNSS Data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162105-9419-8392-1B0B-5D96D35BBAD4}"/>
              </a:ext>
            </a:extLst>
          </p:cNvPr>
          <p:cNvCxnSpPr>
            <a:cxnSpLocks/>
          </p:cNvCxnSpPr>
          <p:nvPr/>
        </p:nvCxnSpPr>
        <p:spPr>
          <a:xfrm>
            <a:off x="521456" y="5212148"/>
            <a:ext cx="1114908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 descr="Number 1">
            <a:extLst>
              <a:ext uri="{FF2B5EF4-FFF2-40B4-BE49-F238E27FC236}">
                <a16:creationId xmlns:a16="http://schemas.microsoft.com/office/drawing/2014/main" id="{FEEF70A7-B987-A5C4-FB52-8FE1F33F5FCE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1491435" y="3983417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35" name="TextBox 34" descr="Number 1">
            <a:extLst>
              <a:ext uri="{FF2B5EF4-FFF2-40B4-BE49-F238E27FC236}">
                <a16:creationId xmlns:a16="http://schemas.microsoft.com/office/drawing/2014/main" id="{3156F1D1-5595-2C4A-D1F4-7805858D7A70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1499376" y="5361982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36" name="Content Placeholder 17">
            <a:extLst>
              <a:ext uri="{FF2B5EF4-FFF2-40B4-BE49-F238E27FC236}">
                <a16:creationId xmlns:a16="http://schemas.microsoft.com/office/drawing/2014/main" id="{EFABE0CA-FBE9-4E48-FBF7-49C0D6146253}"/>
              </a:ext>
            </a:extLst>
          </p:cNvPr>
          <p:cNvSpPr txBox="1">
            <a:spLocks/>
          </p:cNvSpPr>
          <p:nvPr/>
        </p:nvSpPr>
        <p:spPr>
          <a:xfrm>
            <a:off x="2076871" y="3962598"/>
            <a:ext cx="9763150" cy="22070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2400" dirty="0">
                <a:solidFill>
                  <a:schemeClr val="tx1"/>
                </a:solidFill>
                <a:cs typeface="Segoe UI Semibold"/>
              </a:rPr>
              <a:t>Data Post-processing :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2000" dirty="0">
                <a:solidFill>
                  <a:schemeClr val="tx1"/>
                </a:solidFill>
                <a:cs typeface="Segoe UI Semibold"/>
              </a:rPr>
              <a:t>Post-processing in different modes, Visualization  </a:t>
            </a:r>
          </a:p>
        </p:txBody>
      </p:sp>
      <p:sp>
        <p:nvSpPr>
          <p:cNvPr id="37" name="Content Placeholder 17">
            <a:extLst>
              <a:ext uri="{FF2B5EF4-FFF2-40B4-BE49-F238E27FC236}">
                <a16:creationId xmlns:a16="http://schemas.microsoft.com/office/drawing/2014/main" id="{2A548A09-EF82-87E2-02E2-FCE310E62D92}"/>
              </a:ext>
            </a:extLst>
          </p:cNvPr>
          <p:cNvSpPr txBox="1">
            <a:spLocks/>
          </p:cNvSpPr>
          <p:nvPr/>
        </p:nvSpPr>
        <p:spPr>
          <a:xfrm>
            <a:off x="2062971" y="2575427"/>
            <a:ext cx="9763150" cy="22070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2400" dirty="0">
                <a:solidFill>
                  <a:schemeClr val="tx1"/>
                </a:solidFill>
                <a:cs typeface="Segoe UI Semibold"/>
              </a:rPr>
              <a:t>Data Pre-processing :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2000" dirty="0">
                <a:solidFill>
                  <a:schemeClr val="tx1"/>
                </a:solidFill>
                <a:cs typeface="Segoe UI Semibold"/>
              </a:rPr>
              <a:t>Conversion of Binary Data Formats, Aggregation of SBF, NMEA File Formats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4C24BCC7-7FF8-7F02-3A7D-C9D8492A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18" y="468957"/>
            <a:ext cx="11214100" cy="55555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Satellite Positioning</a:t>
            </a:r>
          </a:p>
        </p:txBody>
      </p:sp>
    </p:spTree>
    <p:extLst>
      <p:ext uri="{BB962C8B-B14F-4D97-AF65-F5344CB8AC3E}">
        <p14:creationId xmlns:p14="http://schemas.microsoft.com/office/powerpoint/2010/main" val="469030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DF86-5B8B-45C3-AFF6-EEBF93CC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40" y="448056"/>
            <a:ext cx="11153159" cy="555554"/>
          </a:xfrm>
        </p:spPr>
        <p:txBody>
          <a:bodyPr/>
          <a:lstStyle/>
          <a:p>
            <a:r>
              <a:rPr lang="en-US" dirty="0"/>
              <a:t>Data Pre-processing: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024674-939E-54CE-A242-1F2A0E09C514}"/>
              </a:ext>
            </a:extLst>
          </p:cNvPr>
          <p:cNvGrpSpPr/>
          <p:nvPr/>
        </p:nvGrpSpPr>
        <p:grpSpPr>
          <a:xfrm>
            <a:off x="4247770" y="448056"/>
            <a:ext cx="10571191" cy="2302756"/>
            <a:chOff x="480989" y="1453749"/>
            <a:chExt cx="10571191" cy="2302756"/>
          </a:xfrm>
        </p:grpSpPr>
        <p:sp>
          <p:nvSpPr>
            <p:cNvPr id="34" name="Oval 33" descr="Small circle">
              <a:extLst>
                <a:ext uri="{FF2B5EF4-FFF2-40B4-BE49-F238E27FC236}">
                  <a16:creationId xmlns:a16="http://schemas.microsoft.com/office/drawing/2014/main" id="{1B2C9E4F-7EE0-4D8D-9272-5648B0F47BC2}"/>
                </a:ext>
              </a:extLst>
            </p:cNvPr>
            <p:cNvSpPr/>
            <p:nvPr/>
          </p:nvSpPr>
          <p:spPr bwMode="blackWhite">
            <a:xfrm>
              <a:off x="535271" y="1453749"/>
              <a:ext cx="409838" cy="4098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1">
              <a:extLst>
                <a:ext uri="{FF2B5EF4-FFF2-40B4-BE49-F238E27FC236}">
                  <a16:creationId xmlns:a16="http://schemas.microsoft.com/office/drawing/2014/main" id="{0B1B7305-0619-49EF-BD28-9928D7620FCB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480989" y="1467961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a.</a:t>
              </a:r>
            </a:p>
          </p:txBody>
        </p:sp>
        <p:sp>
          <p:nvSpPr>
            <p:cNvPr id="5" name="Content Placeholder 17">
              <a:extLst>
                <a:ext uri="{FF2B5EF4-FFF2-40B4-BE49-F238E27FC236}">
                  <a16:creationId xmlns:a16="http://schemas.microsoft.com/office/drawing/2014/main" id="{498E145D-7B42-F010-52A5-3811B8624ED3}"/>
                </a:ext>
              </a:extLst>
            </p:cNvPr>
            <p:cNvSpPr txBox="1">
              <a:spLocks/>
            </p:cNvSpPr>
            <p:nvPr/>
          </p:nvSpPr>
          <p:spPr>
            <a:xfrm>
              <a:off x="1289030" y="1549484"/>
              <a:ext cx="9763150" cy="2207021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ts val="1800"/>
                </a:lnSpc>
                <a:spcBef>
                  <a:spcPts val="100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lang="en-US"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2000"/>
                </a:spcAft>
                <a:buNone/>
              </a:pPr>
              <a:r>
                <a:rPr lang="en-US" sz="2400" dirty="0">
                  <a:solidFill>
                    <a:schemeClr val="tx1"/>
                  </a:solidFill>
                  <a:cs typeface="Segoe UI Semibold"/>
                </a:rPr>
                <a:t>For .UBX Files: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1924408-870D-7E33-F650-AF40AEF88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5" y="2301567"/>
            <a:ext cx="4581815" cy="2821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2BAD7A-1C35-6E94-32CB-0F79AD80A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825" y="3356606"/>
            <a:ext cx="3257550" cy="723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E4F097-F50F-33AC-2182-B826C44E6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334" y="3356606"/>
            <a:ext cx="2339749" cy="723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0196FDB-BD1A-4321-81E8-4448DCF332E7}"/>
              </a:ext>
            </a:extLst>
          </p:cNvPr>
          <p:cNvSpPr txBox="1"/>
          <p:nvPr/>
        </p:nvSpPr>
        <p:spPr>
          <a:xfrm>
            <a:off x="609600" y="1734984"/>
            <a:ext cx="32639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GNSS RAW Data Files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4AB563-CB78-A218-B909-D471C2025B19}"/>
              </a:ext>
            </a:extLst>
          </p:cNvPr>
          <p:cNvSpPr txBox="1"/>
          <p:nvPr/>
        </p:nvSpPr>
        <p:spPr>
          <a:xfrm>
            <a:off x="8798025" y="2922262"/>
            <a:ext cx="32639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RINEX O/N Files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0F5D5-5A8E-F4F7-4E25-7FD27F1A9CEB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711890" y="3712206"/>
            <a:ext cx="491935" cy="6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2068995-612A-32F3-5388-D898A7CCAA22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461375" y="3718556"/>
            <a:ext cx="5949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044511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7260247_win32_PARTIALLY" id="{2A55B3E1-7221-4CB7-8D46-F0B44C7B6A0A}" vid="{2FB531AE-9551-47D1-8C00-F27AA1896E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C8AD12E-C2D9-41B2-8612-466D65B536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2A8BBB-9391-4155-A1BE-AA1B761FAA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7A7A50-AAC8-434E-833F-7E27C6AD43E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Surface Pen tutorial</Template>
  <TotalTime>176</TotalTime>
  <Words>422</Words>
  <Application>Microsoft Office PowerPoint</Application>
  <PresentationFormat>Widescreen</PresentationFormat>
  <Paragraphs>119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Segoe UI</vt:lpstr>
      <vt:lpstr>WelcomeDoc</vt:lpstr>
      <vt:lpstr>Satellite Positioning</vt:lpstr>
      <vt:lpstr>Satellite Positioning</vt:lpstr>
      <vt:lpstr>Data Acquisition:</vt:lpstr>
      <vt:lpstr>Data Acquisition:</vt:lpstr>
      <vt:lpstr>Data Acquisition:</vt:lpstr>
      <vt:lpstr>Data Acquisition:</vt:lpstr>
      <vt:lpstr>Data Acquisition:</vt:lpstr>
      <vt:lpstr>Satellite Positioning</vt:lpstr>
      <vt:lpstr>Data Pre-processing:</vt:lpstr>
      <vt:lpstr>Data Pre-processing:</vt:lpstr>
      <vt:lpstr>Satellite Positioning</vt:lpstr>
      <vt:lpstr>Data Post-processing:</vt:lpstr>
      <vt:lpstr>Satellite Positioning</vt:lpstr>
      <vt:lpstr>Applications:</vt:lpstr>
      <vt:lpstr>Applications:</vt:lpstr>
      <vt:lpstr>Applications:</vt:lpstr>
      <vt:lpstr>Satellite Positioning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 Positioning</dc:title>
  <dc:creator>Ajay Thapa</dc:creator>
  <cp:keywords/>
  <cp:lastModifiedBy>Ajay Thapa</cp:lastModifiedBy>
  <cp:revision>49</cp:revision>
  <dcterms:created xsi:type="dcterms:W3CDTF">2022-08-18T10:47:01Z</dcterms:created>
  <dcterms:modified xsi:type="dcterms:W3CDTF">2022-08-19T16:34:00Z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